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7" r:id="rId4"/>
  </p:sldMasterIdLst>
  <p:notesMasterIdLst>
    <p:notesMasterId r:id="rId51"/>
  </p:notesMasterIdLst>
  <p:handoutMasterIdLst>
    <p:handoutMasterId r:id="rId52"/>
  </p:handoutMasterIdLst>
  <p:sldIdLst>
    <p:sldId id="488" r:id="rId5"/>
    <p:sldId id="497" r:id="rId6"/>
    <p:sldId id="489" r:id="rId7"/>
    <p:sldId id="492" r:id="rId8"/>
    <p:sldId id="493" r:id="rId9"/>
    <p:sldId id="498" r:id="rId10"/>
    <p:sldId id="494" r:id="rId11"/>
    <p:sldId id="465" r:id="rId12"/>
    <p:sldId id="528" r:id="rId13"/>
    <p:sldId id="529" r:id="rId14"/>
    <p:sldId id="431" r:id="rId15"/>
    <p:sldId id="499" r:id="rId16"/>
    <p:sldId id="512" r:id="rId17"/>
    <p:sldId id="533" r:id="rId18"/>
    <p:sldId id="500" r:id="rId19"/>
    <p:sldId id="501" r:id="rId20"/>
    <p:sldId id="521" r:id="rId21"/>
    <p:sldId id="522" r:id="rId22"/>
    <p:sldId id="523" r:id="rId23"/>
    <p:sldId id="524" r:id="rId24"/>
    <p:sldId id="502" r:id="rId25"/>
    <p:sldId id="505" r:id="rId26"/>
    <p:sldId id="503" r:id="rId27"/>
    <p:sldId id="473" r:id="rId28"/>
    <p:sldId id="506" r:id="rId29"/>
    <p:sldId id="504" r:id="rId30"/>
    <p:sldId id="472" r:id="rId31"/>
    <p:sldId id="507" r:id="rId32"/>
    <p:sldId id="530" r:id="rId33"/>
    <p:sldId id="531" r:id="rId34"/>
    <p:sldId id="532" r:id="rId35"/>
    <p:sldId id="520" r:id="rId36"/>
    <p:sldId id="514" r:id="rId37"/>
    <p:sldId id="526" r:id="rId38"/>
    <p:sldId id="525" r:id="rId39"/>
    <p:sldId id="471" r:id="rId40"/>
    <p:sldId id="515" r:id="rId41"/>
    <p:sldId id="508" r:id="rId42"/>
    <p:sldId id="483" r:id="rId43"/>
    <p:sldId id="482" r:id="rId44"/>
    <p:sldId id="487" r:id="rId45"/>
    <p:sldId id="486" r:id="rId46"/>
    <p:sldId id="444" r:id="rId47"/>
    <p:sldId id="509" r:id="rId48"/>
    <p:sldId id="527" r:id="rId49"/>
    <p:sldId id="511" r:id="rId50"/>
  </p:sldIdLst>
  <p:sldSz cx="24384000" cy="13716000"/>
  <p:notesSz cx="4683125" cy="86868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71437" algn="l"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Overpass Heavy"/>
      </a:defRPr>
    </a:lvl1pPr>
    <a:lvl2pPr marL="0" marR="0" indent="300037" algn="l"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Overpass Heavy"/>
      </a:defRPr>
    </a:lvl2pPr>
    <a:lvl3pPr marL="0" marR="0" indent="528637" algn="l"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Overpass Heavy"/>
      </a:defRPr>
    </a:lvl3pPr>
    <a:lvl4pPr marL="0" marR="0" indent="757237" algn="l"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Overpass Heavy"/>
      </a:defRPr>
    </a:lvl4pPr>
    <a:lvl5pPr marL="0" marR="0" indent="985837" algn="l"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Overpass Heavy"/>
      </a:defRPr>
    </a:lvl5pPr>
    <a:lvl6pPr marL="0" marR="0" indent="1214437" algn="l"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Overpass Heavy"/>
      </a:defRPr>
    </a:lvl6pPr>
    <a:lvl7pPr marL="0" marR="0" indent="1443037" algn="l"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Overpass Heavy"/>
      </a:defRPr>
    </a:lvl7pPr>
    <a:lvl8pPr marL="0" marR="0" indent="1671637" algn="l"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Overpass Heavy"/>
      </a:defRPr>
    </a:lvl8pPr>
    <a:lvl9pPr marL="0" marR="0" indent="1900237" algn="l"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Overpass Heavy"/>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1616"/>
    <a:srgbClr val="0D888D"/>
    <a:srgbClr val="D8D8D8"/>
    <a:srgbClr val="FFBC49"/>
    <a:srgbClr val="FEBC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07" autoAdjust="0"/>
    <p:restoredTop sz="81854" autoAdjust="0"/>
  </p:normalViewPr>
  <p:slideViewPr>
    <p:cSldViewPr snapToGrid="0">
      <p:cViewPr varScale="1">
        <p:scale>
          <a:sx n="67" d="100"/>
          <a:sy n="67" d="100"/>
        </p:scale>
        <p:origin x="1536" y="96"/>
      </p:cViewPr>
      <p:guideLst/>
    </p:cSldViewPr>
  </p:slideViewPr>
  <p:notesTextViewPr>
    <p:cViewPr>
      <p:scale>
        <a:sx n="1" d="1"/>
        <a:sy n="1" d="1"/>
      </p:scale>
      <p:origin x="0" y="0"/>
    </p:cViewPr>
  </p:notesText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4E03357C-DF81-46C6-945E-C9444543DFD8}"/>
              </a:ext>
            </a:extLst>
          </p:cNvPr>
          <p:cNvSpPr>
            <a:spLocks noGrp="1"/>
          </p:cNvSpPr>
          <p:nvPr>
            <p:ph type="hdr" sz="quarter"/>
          </p:nvPr>
        </p:nvSpPr>
        <p:spPr>
          <a:xfrm>
            <a:off x="1" y="3"/>
            <a:ext cx="2029354" cy="435847"/>
          </a:xfrm>
          <a:prstGeom prst="rect">
            <a:avLst/>
          </a:prstGeom>
        </p:spPr>
        <p:txBody>
          <a:bodyPr vert="horz" lIns="74205" tIns="37102" rIns="74205" bIns="37102" rtlCol="0"/>
          <a:lstStyle>
            <a:lvl1pPr algn="l">
              <a:defRPr sz="1000"/>
            </a:lvl1pPr>
          </a:lstStyle>
          <a:p>
            <a:endParaRPr lang="en-DE"/>
          </a:p>
        </p:txBody>
      </p:sp>
      <p:sp>
        <p:nvSpPr>
          <p:cNvPr id="3" name="Datumsplatzhalter 2">
            <a:extLst>
              <a:ext uri="{FF2B5EF4-FFF2-40B4-BE49-F238E27FC236}">
                <a16:creationId xmlns:a16="http://schemas.microsoft.com/office/drawing/2014/main" id="{25042873-F5B3-4049-820E-E41211ED9328}"/>
              </a:ext>
            </a:extLst>
          </p:cNvPr>
          <p:cNvSpPr>
            <a:spLocks noGrp="1"/>
          </p:cNvSpPr>
          <p:nvPr>
            <p:ph type="dt" sz="quarter" idx="1"/>
          </p:nvPr>
        </p:nvSpPr>
        <p:spPr>
          <a:xfrm>
            <a:off x="2652687" y="3"/>
            <a:ext cx="2029354" cy="435847"/>
          </a:xfrm>
          <a:prstGeom prst="rect">
            <a:avLst/>
          </a:prstGeom>
        </p:spPr>
        <p:txBody>
          <a:bodyPr vert="horz" lIns="74205" tIns="37102" rIns="74205" bIns="37102" rtlCol="0"/>
          <a:lstStyle>
            <a:lvl1pPr algn="r">
              <a:defRPr sz="1000"/>
            </a:lvl1pPr>
          </a:lstStyle>
          <a:p>
            <a:fld id="{3D536F45-0737-49C7-AD19-D9B8FD608214}" type="datetimeFigureOut">
              <a:rPr lang="en-DE" smtClean="0"/>
              <a:t>10/23/2023</a:t>
            </a:fld>
            <a:endParaRPr lang="en-DE"/>
          </a:p>
        </p:txBody>
      </p:sp>
      <p:sp>
        <p:nvSpPr>
          <p:cNvPr id="4" name="Fußzeilenplatzhalter 3">
            <a:extLst>
              <a:ext uri="{FF2B5EF4-FFF2-40B4-BE49-F238E27FC236}">
                <a16:creationId xmlns:a16="http://schemas.microsoft.com/office/drawing/2014/main" id="{5641F3FE-CF10-42BD-A052-9AE60608F6A8}"/>
              </a:ext>
            </a:extLst>
          </p:cNvPr>
          <p:cNvSpPr>
            <a:spLocks noGrp="1"/>
          </p:cNvSpPr>
          <p:nvPr>
            <p:ph type="ftr" sz="quarter" idx="2"/>
          </p:nvPr>
        </p:nvSpPr>
        <p:spPr>
          <a:xfrm>
            <a:off x="1" y="8250956"/>
            <a:ext cx="2029354" cy="435846"/>
          </a:xfrm>
          <a:prstGeom prst="rect">
            <a:avLst/>
          </a:prstGeom>
        </p:spPr>
        <p:txBody>
          <a:bodyPr vert="horz" lIns="74205" tIns="37102" rIns="74205" bIns="37102" rtlCol="0" anchor="b"/>
          <a:lstStyle>
            <a:lvl1pPr algn="l">
              <a:defRPr sz="1000"/>
            </a:lvl1pPr>
          </a:lstStyle>
          <a:p>
            <a:endParaRPr lang="en-DE"/>
          </a:p>
        </p:txBody>
      </p:sp>
      <p:sp>
        <p:nvSpPr>
          <p:cNvPr id="5" name="Foliennummernplatzhalter 4">
            <a:extLst>
              <a:ext uri="{FF2B5EF4-FFF2-40B4-BE49-F238E27FC236}">
                <a16:creationId xmlns:a16="http://schemas.microsoft.com/office/drawing/2014/main" id="{36DE9B1A-2BA4-4DCB-8B31-8173BFE4651E}"/>
              </a:ext>
            </a:extLst>
          </p:cNvPr>
          <p:cNvSpPr>
            <a:spLocks noGrp="1"/>
          </p:cNvSpPr>
          <p:nvPr>
            <p:ph type="sldNum" sz="quarter" idx="3"/>
          </p:nvPr>
        </p:nvSpPr>
        <p:spPr>
          <a:xfrm>
            <a:off x="2652687" y="8250956"/>
            <a:ext cx="2029354" cy="435846"/>
          </a:xfrm>
          <a:prstGeom prst="rect">
            <a:avLst/>
          </a:prstGeom>
        </p:spPr>
        <p:txBody>
          <a:bodyPr vert="horz" lIns="74205" tIns="37102" rIns="74205" bIns="37102" rtlCol="0" anchor="b"/>
          <a:lstStyle>
            <a:lvl1pPr algn="r">
              <a:defRPr sz="1000"/>
            </a:lvl1pPr>
          </a:lstStyle>
          <a:p>
            <a:fld id="{102F18C0-F588-496E-9035-7B9FACC6E970}" type="slidenum">
              <a:rPr lang="en-DE" smtClean="0"/>
              <a:t>‹Nr.›</a:t>
            </a:fld>
            <a:endParaRPr lang="en-DE"/>
          </a:p>
        </p:txBody>
      </p:sp>
    </p:spTree>
    <p:extLst>
      <p:ext uri="{BB962C8B-B14F-4D97-AF65-F5344CB8AC3E}">
        <p14:creationId xmlns:p14="http://schemas.microsoft.com/office/powerpoint/2010/main" val="12130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hape 34"/>
          <p:cNvSpPr>
            <a:spLocks noGrp="1" noRot="1" noChangeAspect="1"/>
          </p:cNvSpPr>
          <p:nvPr>
            <p:ph type="sldImg"/>
          </p:nvPr>
        </p:nvSpPr>
        <p:spPr>
          <a:xfrm>
            <a:off x="-552450" y="652463"/>
            <a:ext cx="5788025" cy="3255962"/>
          </a:xfrm>
          <a:prstGeom prst="rect">
            <a:avLst/>
          </a:prstGeom>
        </p:spPr>
        <p:txBody>
          <a:bodyPr lIns="74205" tIns="37102" rIns="74205" bIns="37102"/>
          <a:lstStyle/>
          <a:p>
            <a:endParaRPr/>
          </a:p>
        </p:txBody>
      </p:sp>
      <p:sp>
        <p:nvSpPr>
          <p:cNvPr id="35" name="Shape 35"/>
          <p:cNvSpPr>
            <a:spLocks noGrp="1"/>
          </p:cNvSpPr>
          <p:nvPr>
            <p:ph type="body" sz="quarter" idx="1"/>
          </p:nvPr>
        </p:nvSpPr>
        <p:spPr>
          <a:xfrm>
            <a:off x="624418" y="4126230"/>
            <a:ext cx="3434292" cy="3909060"/>
          </a:xfrm>
          <a:prstGeom prst="rect">
            <a:avLst/>
          </a:prstGeom>
        </p:spPr>
        <p:txBody>
          <a:bodyPr lIns="74205" tIns="37102" rIns="74205" bIns="37102"/>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Name, Location, Project Interest </a:t>
            </a:r>
            <a:endParaRPr lang="en-DE" dirty="0"/>
          </a:p>
        </p:txBody>
      </p:sp>
    </p:spTree>
    <p:extLst>
      <p:ext uri="{BB962C8B-B14F-4D97-AF65-F5344CB8AC3E}">
        <p14:creationId xmlns:p14="http://schemas.microsoft.com/office/powerpoint/2010/main" val="2486735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Usually the first ones are by far the </a:t>
            </a:r>
            <a:r>
              <a:rPr lang="en-US" noProof="0" dirty="0" err="1"/>
              <a:t>easieast</a:t>
            </a:r>
            <a:r>
              <a:rPr lang="en-US" noProof="0" dirty="0"/>
              <a:t>. Make it attractive to be under the first ones.</a:t>
            </a:r>
          </a:p>
        </p:txBody>
      </p:sp>
    </p:spTree>
    <p:extLst>
      <p:ext uri="{BB962C8B-B14F-4D97-AF65-F5344CB8AC3E}">
        <p14:creationId xmlns:p14="http://schemas.microsoft.com/office/powerpoint/2010/main" val="1640168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t>TensorFlow:</a:t>
            </a:r>
            <a:r>
              <a:rPr lang="en-US" b="0" dirty="0"/>
              <a:t> Used by Google </a:t>
            </a:r>
            <a:r>
              <a:rPr lang="en-US" b="0" i="1" dirty="0"/>
              <a:t>[</a:t>
            </a:r>
            <a:r>
              <a:rPr lang="en-US" i="1" dirty="0"/>
              <a:t>Python, C/C++, Java, Go, R, Swift, JavaScript; Keras only Python and R</a:t>
            </a:r>
            <a:r>
              <a:rPr lang="en-US" b="0" i="1" dirty="0"/>
              <a:t>]</a:t>
            </a:r>
          </a:p>
          <a:p>
            <a:r>
              <a:rPr lang="en-US" b="1" dirty="0"/>
              <a:t>PyTorch:</a:t>
            </a:r>
            <a:r>
              <a:rPr lang="en-US" dirty="0"/>
              <a:t> Used by Facebook, IBM, Yandex, and </a:t>
            </a:r>
            <a:r>
              <a:rPr lang="en-US" dirty="0" err="1"/>
              <a:t>Idiap</a:t>
            </a:r>
            <a:r>
              <a:rPr lang="en-US" dirty="0"/>
              <a:t> Research Institute (IDSIA), since recently now also Microsoft. </a:t>
            </a:r>
            <a:r>
              <a:rPr lang="en-US" b="0" dirty="0">
                <a:effectLst/>
              </a:rPr>
              <a:t>Friendly programming language with useful error messages, a huge repository of sample code, guides, and a helpful community </a:t>
            </a:r>
            <a:r>
              <a:rPr lang="en-US" b="0" i="1" dirty="0">
                <a:effectLst/>
              </a:rPr>
              <a:t>[</a:t>
            </a:r>
            <a:r>
              <a:rPr lang="en-US" i="1" dirty="0"/>
              <a:t>Python</a:t>
            </a:r>
            <a:r>
              <a:rPr lang="en-US" b="0" i="1" dirty="0">
                <a:effectLst/>
              </a:rPr>
              <a:t>]</a:t>
            </a:r>
            <a:endParaRPr lang="en-US" i="1" dirty="0"/>
          </a:p>
          <a:p>
            <a:r>
              <a:rPr lang="en-US" b="1" dirty="0"/>
              <a:t>CNTK: </a:t>
            </a:r>
            <a:r>
              <a:rPr lang="en-US" b="0" dirty="0">
                <a:effectLst/>
              </a:rPr>
              <a:t>Is more popular in the speech recognition arena but can also be used for text and image training. Easy to use. </a:t>
            </a:r>
            <a:r>
              <a:rPr lang="en-US" b="0" i="1" dirty="0">
                <a:effectLst/>
              </a:rPr>
              <a:t>[</a:t>
            </a:r>
            <a:r>
              <a:rPr lang="en-US" i="1" dirty="0"/>
              <a:t>Python, C++, C#/.NET, Java, </a:t>
            </a:r>
            <a:r>
              <a:rPr lang="en-US" i="1" dirty="0" err="1"/>
              <a:t>BrainScript</a:t>
            </a:r>
            <a:r>
              <a:rPr lang="en-US" b="0" i="1" dirty="0">
                <a:effectLst/>
              </a:rPr>
              <a:t>]</a:t>
            </a:r>
            <a:endParaRPr lang="en-US" b="0" dirty="0">
              <a:effectLst/>
            </a:endParaRPr>
          </a:p>
          <a:p>
            <a:r>
              <a:rPr lang="en-US" b="1" dirty="0" err="1"/>
              <a:t>SciKit</a:t>
            </a:r>
            <a:r>
              <a:rPr lang="en-US" b="1" dirty="0"/>
              <a:t> Learn:</a:t>
            </a:r>
            <a:r>
              <a:rPr lang="en-US" dirty="0"/>
              <a:t> Efficient tool for statistical modeling techniques namely classification, regression, clustering; good for data mining. </a:t>
            </a:r>
            <a:r>
              <a:rPr lang="en-US" i="1" dirty="0"/>
              <a:t>[Python]</a:t>
            </a:r>
            <a:endParaRPr lang="en-US" b="1" i="1" dirty="0"/>
          </a:p>
          <a:p>
            <a:r>
              <a:rPr lang="en-US" b="1" dirty="0"/>
              <a:t>Caffe(2):</a:t>
            </a:r>
            <a:r>
              <a:rPr lang="en-US" dirty="0"/>
              <a:t> W</a:t>
            </a:r>
            <a:r>
              <a:rPr lang="en-US" b="0" dirty="0">
                <a:effectLst/>
              </a:rPr>
              <a:t>as developed for computer vision/image classification by leveraging Convolutional Neural Networks(CNNs). Caffe is popular for its Model Zoo, which is a set of pre-trained models that doesn’t require any coding to implement; u</a:t>
            </a:r>
            <a:r>
              <a:rPr lang="en-US" dirty="0"/>
              <a:t>sed by academics and startups; Caffee2 is now part of PyTorch </a:t>
            </a:r>
            <a:r>
              <a:rPr lang="en-US" i="1" dirty="0"/>
              <a:t>[Python, MATLAB, C++]</a:t>
            </a:r>
          </a:p>
          <a:p>
            <a:r>
              <a:rPr lang="en-US" b="1" i="0" dirty="0"/>
              <a:t>JAX: </a:t>
            </a:r>
            <a:r>
              <a:rPr lang="en-US" b="0" i="0" dirty="0"/>
              <a:t>In very short it’s </a:t>
            </a:r>
            <a:r>
              <a:rPr lang="en-US" b="0" i="0" dirty="0" err="1"/>
              <a:t>Numpy</a:t>
            </a:r>
            <a:r>
              <a:rPr lang="en-US" b="0" i="0" dirty="0"/>
              <a:t> for GPUs.</a:t>
            </a:r>
          </a:p>
          <a:p>
            <a:endParaRPr lang="en-US" b="0" i="0" dirty="0"/>
          </a:p>
          <a:p>
            <a:r>
              <a:rPr lang="en-US" b="0" i="0" dirty="0"/>
              <a:t>Also see https://www.reddit.com/r/MachineLearning/comments/m3boyo/d_why_is_tensorflow_so_hated_on_and_pytorch_is/ for a nice discussion on the different frameworks.</a:t>
            </a:r>
          </a:p>
        </p:txBody>
      </p:sp>
    </p:spTree>
    <p:extLst>
      <p:ext uri="{BB962C8B-B14F-4D97-AF65-F5344CB8AC3E}">
        <p14:creationId xmlns:p14="http://schemas.microsoft.com/office/powerpoint/2010/main" val="14322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14283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3625147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Exchange this slide with a corresponding one from your course and describe in very general terms how the curse is structured.</a:t>
            </a:r>
            <a:br>
              <a:rPr lang="en-US" noProof="0" dirty="0"/>
            </a:br>
            <a:r>
              <a:rPr lang="en-US" noProof="0" dirty="0" err="1"/>
              <a:t>Particulary</a:t>
            </a:r>
            <a:r>
              <a:rPr lang="en-US" noProof="0" dirty="0"/>
              <a:t> mention when you would like the participants to have decided on their project and be in a team.</a:t>
            </a:r>
          </a:p>
        </p:txBody>
      </p:sp>
    </p:spTree>
    <p:extLst>
      <p:ext uri="{BB962C8B-B14F-4D97-AF65-F5344CB8AC3E}">
        <p14:creationId xmlns:p14="http://schemas.microsoft.com/office/powerpoint/2010/main" val="3491806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It would be great if you can share the info on the Coding.Waterkant 2023, which will be at the end of the semester.</a:t>
            </a:r>
          </a:p>
        </p:txBody>
      </p:sp>
    </p:spTree>
    <p:extLst>
      <p:ext uri="{BB962C8B-B14F-4D97-AF65-F5344CB8AC3E}">
        <p14:creationId xmlns:p14="http://schemas.microsoft.com/office/powerpoint/2010/main" val="2281556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218298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3070939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de-DE" sz="2400" b="1" dirty="0"/>
              <a:t>Es gibt keine Definition von KI!</a:t>
            </a:r>
          </a:p>
          <a:p>
            <a:endParaRPr lang="en-DE" dirty="0"/>
          </a:p>
        </p:txBody>
      </p:sp>
    </p:spTree>
    <p:extLst>
      <p:ext uri="{BB962C8B-B14F-4D97-AF65-F5344CB8AC3E}">
        <p14:creationId xmlns:p14="http://schemas.microsoft.com/office/powerpoint/2010/main" val="3614831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2392148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Timer</a:t>
            </a:r>
            <a:r>
              <a:rPr lang="de-DE" dirty="0"/>
              <a:t> </a:t>
            </a:r>
            <a:r>
              <a:rPr lang="de-DE" dirty="0" err="1"/>
              <a:t>very</a:t>
            </a:r>
            <a:r>
              <a:rPr lang="de-DE" dirty="0"/>
              <a:t> </a:t>
            </a:r>
            <a:r>
              <a:rPr lang="de-DE" dirty="0" err="1"/>
              <a:t>important</a:t>
            </a:r>
            <a:r>
              <a:rPr lang="de-DE" dirty="0"/>
              <a:t> </a:t>
            </a:r>
            <a:r>
              <a:rPr lang="de-DE" dirty="0" err="1"/>
              <a:t>to</a:t>
            </a:r>
            <a:r>
              <a:rPr lang="de-DE" dirty="0"/>
              <a:t> </a:t>
            </a:r>
            <a:r>
              <a:rPr lang="de-DE" dirty="0" err="1"/>
              <a:t>learn</a:t>
            </a:r>
            <a:r>
              <a:rPr lang="de-DE" dirty="0"/>
              <a:t> </a:t>
            </a:r>
            <a:r>
              <a:rPr lang="de-DE" dirty="0" err="1"/>
              <a:t>the</a:t>
            </a:r>
            <a:r>
              <a:rPr lang="de-DE" dirty="0"/>
              <a:t> </a:t>
            </a:r>
            <a:r>
              <a:rPr lang="de-DE" dirty="0" err="1"/>
              <a:t>skill</a:t>
            </a:r>
            <a:r>
              <a:rPr lang="de-DE" dirty="0"/>
              <a:t> </a:t>
            </a:r>
            <a:r>
              <a:rPr lang="de-DE" dirty="0" err="1"/>
              <a:t>of</a:t>
            </a:r>
            <a:r>
              <a:rPr lang="de-DE" dirty="0"/>
              <a:t> </a:t>
            </a:r>
            <a:r>
              <a:rPr lang="de-DE" dirty="0" err="1"/>
              <a:t>quickly</a:t>
            </a:r>
            <a:r>
              <a:rPr lang="de-DE" dirty="0"/>
              <a:t> </a:t>
            </a:r>
            <a:r>
              <a:rPr lang="de-DE" dirty="0" err="1"/>
              <a:t>summing</a:t>
            </a:r>
            <a:r>
              <a:rPr lang="de-DE" dirty="0"/>
              <a:t> </a:t>
            </a:r>
            <a:r>
              <a:rPr lang="de-DE" dirty="0" err="1"/>
              <a:t>up</a:t>
            </a:r>
            <a:r>
              <a:rPr lang="de-DE" dirty="0"/>
              <a:t> </a:t>
            </a:r>
            <a:r>
              <a:rPr lang="de-DE" dirty="0" err="1"/>
              <a:t>the</a:t>
            </a:r>
            <a:r>
              <a:rPr lang="de-DE" dirty="0"/>
              <a:t> </a:t>
            </a:r>
            <a:r>
              <a:rPr lang="de-DE" dirty="0" err="1"/>
              <a:t>most</a:t>
            </a:r>
            <a:r>
              <a:rPr lang="de-DE" dirty="0"/>
              <a:t> </a:t>
            </a:r>
            <a:r>
              <a:rPr lang="de-DE" dirty="0" err="1"/>
              <a:t>important</a:t>
            </a:r>
            <a:r>
              <a:rPr lang="de-DE" dirty="0"/>
              <a:t> </a:t>
            </a:r>
            <a:r>
              <a:rPr lang="de-DE" dirty="0" err="1"/>
              <a:t>information</a:t>
            </a:r>
            <a:r>
              <a:rPr lang="de-DE" dirty="0"/>
              <a:t>.</a:t>
            </a:r>
          </a:p>
        </p:txBody>
      </p:sp>
    </p:spTree>
    <p:extLst>
      <p:ext uri="{BB962C8B-B14F-4D97-AF65-F5344CB8AC3E}">
        <p14:creationId xmlns:p14="http://schemas.microsoft.com/office/powerpoint/2010/main" val="36269406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7999" y="7020983"/>
            <a:ext cx="18288000" cy="3723217"/>
          </a:xfrm>
        </p:spPr>
        <p:txBody>
          <a:bodyPr anchor="b">
            <a:normAutofit/>
          </a:bodyPr>
          <a:lstStyle>
            <a:lvl1pPr algn="ctr">
              <a:defRPr sz="8000"/>
            </a:lvl1pPr>
          </a:lstStyle>
          <a:p>
            <a:r>
              <a:rPr lang="en-US" dirty="0"/>
              <a:t>Click to edit Master title style</a:t>
            </a:r>
          </a:p>
        </p:txBody>
      </p:sp>
      <p:sp>
        <p:nvSpPr>
          <p:cNvPr id="3" name="Subtitle 2"/>
          <p:cNvSpPr>
            <a:spLocks noGrp="1"/>
          </p:cNvSpPr>
          <p:nvPr>
            <p:ph type="subTitle" idx="1"/>
          </p:nvPr>
        </p:nvSpPr>
        <p:spPr>
          <a:xfrm>
            <a:off x="5672665" y="3638552"/>
            <a:ext cx="13038668" cy="3311524"/>
          </a:xfrm>
        </p:spPr>
        <p:txBody>
          <a:bodyPr>
            <a:normAutofit/>
          </a:bodyPr>
          <a:lstStyle>
            <a:lvl1pPr marL="0" indent="0" algn="ctr">
              <a:buNone/>
              <a:defRPr sz="80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10/23/2023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dirty="0"/>
          </a:p>
        </p:txBody>
      </p:sp>
      <p:pic>
        <p:nvPicPr>
          <p:cNvPr id="7" name="Grafik 6" descr="Ein Bild, das Text, ClipArt enthält.&#10;&#10;Automatisch generierte Beschreibung">
            <a:extLst>
              <a:ext uri="{FF2B5EF4-FFF2-40B4-BE49-F238E27FC236}">
                <a16:creationId xmlns:a16="http://schemas.microsoft.com/office/drawing/2014/main" id="{E2308B7A-6D04-4C3C-927F-225D479195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862264" y="741099"/>
            <a:ext cx="5565784" cy="821662"/>
          </a:xfrm>
          <a:prstGeom prst="rect">
            <a:avLst/>
          </a:prstGeom>
        </p:spPr>
      </p:pic>
    </p:spTree>
    <p:extLst>
      <p:ext uri="{BB962C8B-B14F-4D97-AF65-F5344CB8AC3E}">
        <p14:creationId xmlns:p14="http://schemas.microsoft.com/office/powerpoint/2010/main" val="2753062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2860363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3021851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solidFill>
          <a:schemeClr val="tx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61025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1032640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3804420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4204222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4097413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3409380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2776296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1667135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‹Nr.›</a:t>
            </a:fld>
            <a:endParaRPr lang="en-US"/>
          </a:p>
        </p:txBody>
      </p:sp>
    </p:spTree>
    <p:extLst>
      <p:ext uri="{BB962C8B-B14F-4D97-AF65-F5344CB8AC3E}">
        <p14:creationId xmlns:p14="http://schemas.microsoft.com/office/powerpoint/2010/main" val="851959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descr="Ein Bild, das Natur, Nachthimmel enthält.&#10;&#10;Automatisch generierte Beschreibung">
            <a:extLst>
              <a:ext uri="{FF2B5EF4-FFF2-40B4-BE49-F238E27FC236}">
                <a16:creationId xmlns:a16="http://schemas.microsoft.com/office/drawing/2014/main" id="{67F3957E-C9A0-48D6-9BDF-A26F7747672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2477" y="0"/>
            <a:ext cx="24416477" cy="13716000"/>
          </a:xfrm>
          <a:prstGeom prst="rect">
            <a:avLst/>
          </a:prstGeom>
        </p:spPr>
      </p:pic>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bg1"/>
                </a:solidFill>
              </a:defRPr>
            </a:lvl1pPr>
          </a:lstStyle>
          <a:p>
            <a:fld id="{C764DE79-268F-4C1A-8933-263129D2AF90}" type="datetimeFigureOut">
              <a:rPr lang="en-US" smtClean="0"/>
              <a:pPr/>
              <a:t>10/23/2023</a:t>
            </a:fld>
            <a:endParaRPr lang="en-US"/>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bg1"/>
                </a:solidFill>
              </a:defRPr>
            </a:lvl1pPr>
          </a:lstStyle>
          <a:p>
            <a:endParaRPr lang="en-US"/>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bg1"/>
                </a:solidFill>
              </a:defRPr>
            </a:lvl1pPr>
          </a:lstStyle>
          <a:p>
            <a:fld id="{48F63A3B-78C7-47BE-AE5E-E10140E04643}" type="slidenum">
              <a:rPr lang="en-US" smtClean="0"/>
              <a:pPr/>
              <a:t>‹Nr.›</a:t>
            </a:fld>
            <a:endParaRPr lang="en-US"/>
          </a:p>
        </p:txBody>
      </p:sp>
    </p:spTree>
    <p:extLst>
      <p:ext uri="{BB962C8B-B14F-4D97-AF65-F5344CB8AC3E}">
        <p14:creationId xmlns:p14="http://schemas.microsoft.com/office/powerpoint/2010/main" val="1798216629"/>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txStyles>
    <p:titleStyle>
      <a:lvl1pPr algn="l" defTabSz="1828800" rtl="0" eaLnBrk="1" latinLnBrk="0" hangingPunct="1">
        <a:lnSpc>
          <a:spcPct val="90000"/>
        </a:lnSpc>
        <a:spcBef>
          <a:spcPct val="0"/>
        </a:spcBef>
        <a:buNone/>
        <a:defRPr sz="8000" kern="1200" cap="all" baseline="0">
          <a:solidFill>
            <a:schemeClr val="bg1"/>
          </a:solidFill>
          <a:latin typeface="Overpass Heavy" panose="00000A00000000000000" pitchFamily="50" charset="0"/>
          <a:ea typeface="+mj-ea"/>
          <a:cs typeface="+mj-cs"/>
        </a:defRPr>
      </a:lvl1pPr>
    </p:titleStyle>
    <p:bodyStyle>
      <a:lvl1pPr marL="892175" indent="-892175" algn="l" defTabSz="1828800" rtl="0" eaLnBrk="1" latinLnBrk="0" hangingPunct="1">
        <a:lnSpc>
          <a:spcPct val="90000"/>
        </a:lnSpc>
        <a:spcBef>
          <a:spcPts val="2000"/>
        </a:spcBef>
        <a:buFont typeface="Wingdings" panose="05000000000000000000" pitchFamily="2" charset="2"/>
        <a:buChar char="§"/>
        <a:defRPr sz="5600" kern="1200">
          <a:solidFill>
            <a:schemeClr val="bg1"/>
          </a:solidFill>
          <a:latin typeface="Overpass Heavy" panose="00000A00000000000000" pitchFamily="50" charset="0"/>
          <a:ea typeface="+mn-ea"/>
          <a:cs typeface="+mn-cs"/>
        </a:defRPr>
      </a:lvl1pPr>
      <a:lvl2pPr marL="1516063" indent="-601663" algn="l" defTabSz="1828800" rtl="0" eaLnBrk="1" latinLnBrk="0" hangingPunct="1">
        <a:lnSpc>
          <a:spcPct val="90000"/>
        </a:lnSpc>
        <a:spcBef>
          <a:spcPts val="1000"/>
        </a:spcBef>
        <a:buFont typeface="Wingdings" panose="05000000000000000000" pitchFamily="2" charset="2"/>
        <a:buChar char="§"/>
        <a:defRPr sz="4800" kern="1200">
          <a:solidFill>
            <a:schemeClr val="bg1"/>
          </a:solidFill>
          <a:latin typeface="Overpass Heavy" panose="00000A00000000000000" pitchFamily="50" charset="0"/>
          <a:ea typeface="+mn-ea"/>
          <a:cs typeface="+mn-cs"/>
        </a:defRPr>
      </a:lvl2pPr>
      <a:lvl3pPr marL="2286000" indent="-457200" algn="l" defTabSz="1828800" rtl="0" eaLnBrk="1" latinLnBrk="0" hangingPunct="1">
        <a:lnSpc>
          <a:spcPct val="90000"/>
        </a:lnSpc>
        <a:spcBef>
          <a:spcPts val="1000"/>
        </a:spcBef>
        <a:buFont typeface="Wingdings" panose="05000000000000000000" pitchFamily="2" charset="2"/>
        <a:buChar char="§"/>
        <a:defRPr sz="4000" kern="1200">
          <a:solidFill>
            <a:schemeClr val="bg1"/>
          </a:solidFill>
          <a:latin typeface="Overpass Heavy" panose="00000A00000000000000" pitchFamily="50" charset="0"/>
          <a:ea typeface="+mn-ea"/>
          <a:cs typeface="+mn-cs"/>
        </a:defRPr>
      </a:lvl3pPr>
      <a:lvl4pPr marL="3200400" indent="-457200" algn="l" defTabSz="1828800" rtl="0" eaLnBrk="1" latinLnBrk="0" hangingPunct="1">
        <a:lnSpc>
          <a:spcPct val="90000"/>
        </a:lnSpc>
        <a:spcBef>
          <a:spcPts val="1000"/>
        </a:spcBef>
        <a:buFont typeface="Wingdings" panose="05000000000000000000" pitchFamily="2" charset="2"/>
        <a:buChar char="§"/>
        <a:defRPr sz="3600" kern="1200">
          <a:solidFill>
            <a:schemeClr val="bg1"/>
          </a:solidFill>
          <a:latin typeface="Overpass Heavy" panose="00000A00000000000000" pitchFamily="50" charset="0"/>
          <a:ea typeface="+mn-ea"/>
          <a:cs typeface="+mn-cs"/>
        </a:defRPr>
      </a:lvl4pPr>
      <a:lvl5pPr marL="4114800" indent="-457200" algn="l" defTabSz="1828800" rtl="0" eaLnBrk="1" latinLnBrk="0" hangingPunct="1">
        <a:lnSpc>
          <a:spcPct val="90000"/>
        </a:lnSpc>
        <a:spcBef>
          <a:spcPts val="1000"/>
        </a:spcBef>
        <a:buFont typeface="Wingdings" panose="05000000000000000000" pitchFamily="2" charset="2"/>
        <a:buChar char="§"/>
        <a:defRPr sz="3600" kern="1200">
          <a:solidFill>
            <a:schemeClr val="bg1"/>
          </a:solidFill>
          <a:latin typeface="Overpass Heavy" panose="00000A00000000000000" pitchFamily="50" charset="0"/>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hyperlink" Target="https://coding.waterkant.sh/"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flatironschool.com/blog/deep-learning-vs-machine-learning/" TargetMode="External"/><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varianceexplained.org/r/ds-ml-ai"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www.youtube.com/watch?v=v3IPAbpVjd4"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35870A6E-77E6-44D3-BA43-DBD4DC4BDECD}"/>
              </a:ext>
            </a:extLst>
          </p:cNvPr>
          <p:cNvSpPr>
            <a:spLocks noGrp="1"/>
          </p:cNvSpPr>
          <p:nvPr>
            <p:ph type="ctrTitle"/>
          </p:nvPr>
        </p:nvSpPr>
        <p:spPr/>
        <p:txBody>
          <a:bodyPr/>
          <a:lstStyle/>
          <a:p>
            <a:r>
              <a:rPr lang="en-US" sz="8000" b="1" dirty="0" err="1"/>
              <a:t>GEneral</a:t>
            </a:r>
            <a:r>
              <a:rPr lang="en-US" sz="8000" b="1" dirty="0"/>
              <a:t> Introduction</a:t>
            </a:r>
            <a:br>
              <a:rPr lang="en-US" sz="8000" b="1" dirty="0"/>
            </a:br>
            <a:endParaRPr lang="de-DE" dirty="0"/>
          </a:p>
        </p:txBody>
      </p:sp>
      <p:sp>
        <p:nvSpPr>
          <p:cNvPr id="5" name="Untertitel 4">
            <a:extLst>
              <a:ext uri="{FF2B5EF4-FFF2-40B4-BE49-F238E27FC236}">
                <a16:creationId xmlns:a16="http://schemas.microsoft.com/office/drawing/2014/main" id="{B57349FC-7D4A-45CE-AD56-9A7CDA02F580}"/>
              </a:ext>
            </a:extLst>
          </p:cNvPr>
          <p:cNvSpPr>
            <a:spLocks noGrp="1"/>
          </p:cNvSpPr>
          <p:nvPr>
            <p:ph type="subTitle" idx="1"/>
          </p:nvPr>
        </p:nvSpPr>
        <p:spPr/>
        <p:txBody>
          <a:bodyPr>
            <a:normAutofit/>
          </a:bodyPr>
          <a:lstStyle/>
          <a:p>
            <a:r>
              <a:rPr lang="en-US"/>
              <a:t>Machine Learning With TensorFlow</a:t>
            </a:r>
          </a:p>
          <a:p>
            <a:endParaRPr lang="en-US"/>
          </a:p>
        </p:txBody>
      </p:sp>
      <p:sp>
        <p:nvSpPr>
          <p:cNvPr id="6" name="Textfeld 5">
            <a:extLst>
              <a:ext uri="{FF2B5EF4-FFF2-40B4-BE49-F238E27FC236}">
                <a16:creationId xmlns:a16="http://schemas.microsoft.com/office/drawing/2014/main" id="{F3748687-B506-47DF-9919-9360408AE695}"/>
              </a:ext>
            </a:extLst>
          </p:cNvPr>
          <p:cNvSpPr txBox="1"/>
          <p:nvPr/>
        </p:nvSpPr>
        <p:spPr>
          <a:xfrm rot="16200000">
            <a:off x="-460278" y="1626063"/>
            <a:ext cx="3389437" cy="11599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n-US" sz="6600" b="1" dirty="0">
                <a:solidFill>
                  <a:schemeClr val="bg1"/>
                </a:solidFill>
                <a:latin typeface="Overpass Heavy" panose="00000A00000000000000" pitchFamily="50" charset="0"/>
              </a:rPr>
              <a:t>23.10.23</a:t>
            </a:r>
          </a:p>
        </p:txBody>
      </p:sp>
    </p:spTree>
    <p:extLst>
      <p:ext uri="{BB962C8B-B14F-4D97-AF65-F5344CB8AC3E}">
        <p14:creationId xmlns:p14="http://schemas.microsoft.com/office/powerpoint/2010/main" val="478651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AE718CB-47CC-310C-66E5-23AEFAD83D1D}"/>
              </a:ext>
            </a:extLst>
          </p:cNvPr>
          <p:cNvPicPr>
            <a:picLocks noChangeAspect="1"/>
          </p:cNvPicPr>
          <p:nvPr/>
        </p:nvPicPr>
        <p:blipFill>
          <a:blip r:embed="rId3"/>
          <a:stretch>
            <a:fillRect/>
          </a:stretch>
        </p:blipFill>
        <p:spPr>
          <a:xfrm>
            <a:off x="2726266" y="1151885"/>
            <a:ext cx="18931467" cy="10643753"/>
          </a:xfrm>
          <a:prstGeom prst="rect">
            <a:avLst/>
          </a:prstGeom>
        </p:spPr>
      </p:pic>
      <p:sp>
        <p:nvSpPr>
          <p:cNvPr id="8" name="Textfeld 7">
            <a:extLst>
              <a:ext uri="{FF2B5EF4-FFF2-40B4-BE49-F238E27FC236}">
                <a16:creationId xmlns:a16="http://schemas.microsoft.com/office/drawing/2014/main" id="{DD21B66B-1C18-DFD0-7567-8FDBEEE64BD3}"/>
              </a:ext>
            </a:extLst>
          </p:cNvPr>
          <p:cNvSpPr txBox="1"/>
          <p:nvPr/>
        </p:nvSpPr>
        <p:spPr>
          <a:xfrm>
            <a:off x="6096000" y="6411724"/>
            <a:ext cx="12192000" cy="892552"/>
          </a:xfrm>
          <a:prstGeom prst="rect">
            <a:avLst/>
          </a:prstGeom>
          <a:noFill/>
        </p:spPr>
        <p:txBody>
          <a:bodyPr wrap="square">
            <a:spAutoFit/>
          </a:bodyPr>
          <a:lstStyle/>
          <a:p>
            <a:r>
              <a:rPr lang="en-US" dirty="0"/>
              <a:t>yourself</a:t>
            </a:r>
            <a:endParaRPr lang="en-DE" dirty="0"/>
          </a:p>
        </p:txBody>
      </p:sp>
      <p:sp>
        <p:nvSpPr>
          <p:cNvPr id="9" name="Textfeld 8">
            <a:extLst>
              <a:ext uri="{FF2B5EF4-FFF2-40B4-BE49-F238E27FC236}">
                <a16:creationId xmlns:a16="http://schemas.microsoft.com/office/drawing/2014/main" id="{6214D498-9520-E4C6-1F75-92800427FB8F}"/>
              </a:ext>
            </a:extLst>
          </p:cNvPr>
          <p:cNvSpPr txBox="1"/>
          <p:nvPr/>
        </p:nvSpPr>
        <p:spPr>
          <a:xfrm>
            <a:off x="7408333" y="12259877"/>
            <a:ext cx="9567334" cy="1692771"/>
          </a:xfrm>
          <a:prstGeom prst="rect">
            <a:avLst/>
          </a:prstGeom>
          <a:noFill/>
        </p:spPr>
        <p:txBody>
          <a:bodyPr wrap="square" rtlCol="0">
            <a:spAutoFit/>
          </a:bodyPr>
          <a:lstStyle/>
          <a:p>
            <a:pPr algn="ctr"/>
            <a:r>
              <a:rPr lang="de-DE" dirty="0">
                <a:solidFill>
                  <a:schemeClr val="bg1"/>
                </a:solidFill>
                <a:latin typeface="Overpass Heavy" panose="00000A00000000000000" pitchFamily="50" charset="0"/>
                <a:hlinkClick r:id="rId4">
                  <a:extLst>
                    <a:ext uri="{A12FA001-AC4F-418D-AE19-62706E023703}">
                      <ahyp:hlinkClr xmlns:ahyp="http://schemas.microsoft.com/office/drawing/2018/hyperlinkcolor" val="tx"/>
                    </a:ext>
                  </a:extLst>
                </a:hlinkClick>
              </a:rPr>
              <a:t>https://coding.waterkant.sh</a:t>
            </a:r>
            <a:endParaRPr lang="de-DE" dirty="0">
              <a:solidFill>
                <a:schemeClr val="bg1"/>
              </a:solidFill>
              <a:latin typeface="Overpass Heavy" panose="00000A00000000000000" pitchFamily="50" charset="0"/>
            </a:endParaRPr>
          </a:p>
          <a:p>
            <a:pPr algn="ctr"/>
            <a:endParaRPr lang="en-DE" dirty="0">
              <a:solidFill>
                <a:schemeClr val="bg1"/>
              </a:solidFill>
              <a:latin typeface="Overpass Heavy" panose="00000A00000000000000" pitchFamily="50" charset="0"/>
            </a:endParaRPr>
          </a:p>
        </p:txBody>
      </p:sp>
    </p:spTree>
    <p:extLst>
      <p:ext uri="{BB962C8B-B14F-4D97-AF65-F5344CB8AC3E}">
        <p14:creationId xmlns:p14="http://schemas.microsoft.com/office/powerpoint/2010/main" val="1149296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D0DEE4-4107-4706-8BEB-6BDE423A6817}"/>
              </a:ext>
            </a:extLst>
          </p:cNvPr>
          <p:cNvSpPr>
            <a:spLocks noGrp="1"/>
          </p:cNvSpPr>
          <p:nvPr>
            <p:ph type="title"/>
          </p:nvPr>
        </p:nvSpPr>
        <p:spPr/>
        <p:txBody>
          <a:bodyPr/>
          <a:lstStyle/>
          <a:p>
            <a:r>
              <a:rPr lang="en-US" dirty="0"/>
              <a:t>Participation Forms</a:t>
            </a:r>
          </a:p>
        </p:txBody>
      </p:sp>
      <p:sp>
        <p:nvSpPr>
          <p:cNvPr id="3" name="Inhaltsplatzhalter 2">
            <a:extLst>
              <a:ext uri="{FF2B5EF4-FFF2-40B4-BE49-F238E27FC236}">
                <a16:creationId xmlns:a16="http://schemas.microsoft.com/office/drawing/2014/main" id="{C8A47234-4007-4205-AFC0-9FA8B458181B}"/>
              </a:ext>
            </a:extLst>
          </p:cNvPr>
          <p:cNvSpPr>
            <a:spLocks noGrp="1"/>
          </p:cNvSpPr>
          <p:nvPr>
            <p:ph idx="1"/>
          </p:nvPr>
        </p:nvSpPr>
        <p:spPr/>
        <p:txBody>
          <a:bodyPr>
            <a:normAutofit fontScale="92500" lnSpcReduction="10000"/>
          </a:bodyPr>
          <a:lstStyle/>
          <a:p>
            <a:pPr marL="0" indent="0">
              <a:buNone/>
            </a:pPr>
            <a:r>
              <a:rPr lang="en-US" i="1" dirty="0"/>
              <a:t>Join a project:</a:t>
            </a:r>
          </a:p>
          <a:p>
            <a:pPr marL="0" indent="0">
              <a:buNone/>
            </a:pPr>
            <a:r>
              <a:rPr lang="en-US" dirty="0"/>
              <a:t>If you want to get further expertise by working on a real-life machine learning project, you can select on Tuesday morning of the event to work on one of the projects that is looking for participants to join them.</a:t>
            </a:r>
          </a:p>
          <a:p>
            <a:pPr marL="0" indent="0">
              <a:buNone/>
            </a:pPr>
            <a:endParaRPr lang="en-US" dirty="0"/>
          </a:p>
          <a:p>
            <a:pPr marL="0" indent="0">
              <a:buNone/>
            </a:pPr>
            <a:r>
              <a:rPr lang="en-US" i="1" dirty="0"/>
              <a:t>Bring your own project:</a:t>
            </a:r>
            <a:r>
              <a:rPr lang="en-US" dirty="0"/>
              <a:t> </a:t>
            </a:r>
          </a:p>
          <a:p>
            <a:pPr marL="0" indent="0">
              <a:buNone/>
            </a:pPr>
            <a:r>
              <a:rPr lang="en-US" dirty="0"/>
              <a:t>If you want to work on your own machine learning project during the four days, please, contact us under team@kiel.ai, so we can include your project into the list of participating projects. If you are interested in support for your project you can decide to invite other participants to join your project during the four days.</a:t>
            </a:r>
          </a:p>
          <a:p>
            <a:endParaRPr lang="en-DE" dirty="0"/>
          </a:p>
        </p:txBody>
      </p:sp>
    </p:spTree>
    <p:extLst>
      <p:ext uri="{BB962C8B-B14F-4D97-AF65-F5344CB8AC3E}">
        <p14:creationId xmlns:p14="http://schemas.microsoft.com/office/powerpoint/2010/main" val="4187046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95F1BEF-E896-4723-B337-9EBB51DD92E7}"/>
              </a:ext>
            </a:extLst>
          </p:cNvPr>
          <p:cNvSpPr>
            <a:spLocks noGrp="1"/>
          </p:cNvSpPr>
          <p:nvPr>
            <p:ph type="title"/>
          </p:nvPr>
        </p:nvSpPr>
        <p:spPr/>
        <p:txBody>
          <a:bodyPr/>
          <a:lstStyle/>
          <a:p>
            <a:r>
              <a:rPr lang="en-US"/>
              <a:t>First Breakout</a:t>
            </a:r>
          </a:p>
        </p:txBody>
      </p:sp>
      <p:sp>
        <p:nvSpPr>
          <p:cNvPr id="5" name="Inhaltsplatzhalter 4">
            <a:extLst>
              <a:ext uri="{FF2B5EF4-FFF2-40B4-BE49-F238E27FC236}">
                <a16:creationId xmlns:a16="http://schemas.microsoft.com/office/drawing/2014/main" id="{28ABE01B-2E22-4F4D-AE25-846FE40940C8}"/>
              </a:ext>
            </a:extLst>
          </p:cNvPr>
          <p:cNvSpPr>
            <a:spLocks noGrp="1"/>
          </p:cNvSpPr>
          <p:nvPr>
            <p:ph idx="1"/>
          </p:nvPr>
        </p:nvSpPr>
        <p:spPr>
          <a:xfrm>
            <a:off x="3213099" y="4523016"/>
            <a:ext cx="17957801" cy="8299366"/>
          </a:xfrm>
        </p:spPr>
        <p:txBody>
          <a:bodyPr>
            <a:normAutofit/>
          </a:bodyPr>
          <a:lstStyle/>
          <a:p>
            <a:r>
              <a:rPr lang="en-US" dirty="0"/>
              <a:t>15-20 Minutes</a:t>
            </a:r>
          </a:p>
          <a:p>
            <a:endParaRPr lang="en-US" dirty="0"/>
          </a:p>
          <a:p>
            <a:r>
              <a:rPr lang="en-US" dirty="0"/>
              <a:t>Present yourself</a:t>
            </a:r>
          </a:p>
          <a:p>
            <a:endParaRPr lang="en-US" dirty="0"/>
          </a:p>
          <a:p>
            <a:r>
              <a:rPr lang="en-US" dirty="0"/>
              <a:t>Discussion Questions: </a:t>
            </a:r>
          </a:p>
          <a:p>
            <a:pPr lvl="1"/>
            <a:r>
              <a:rPr lang="en-US" dirty="0"/>
              <a:t>Do you know examples for Machine Learning?</a:t>
            </a:r>
          </a:p>
          <a:p>
            <a:pPr lvl="1"/>
            <a:r>
              <a:rPr lang="en-US" dirty="0"/>
              <a:t>Do you know examples for Deep Learning?</a:t>
            </a:r>
          </a:p>
          <a:p>
            <a:pPr lvl="1"/>
            <a:r>
              <a:rPr lang="en-US" dirty="0"/>
              <a:t>Are there AI tools that you use?(Chat GPT etc.)</a:t>
            </a:r>
          </a:p>
          <a:p>
            <a:pPr lvl="1"/>
            <a:endParaRPr lang="en-US" dirty="0"/>
          </a:p>
        </p:txBody>
      </p:sp>
    </p:spTree>
    <p:extLst>
      <p:ext uri="{BB962C8B-B14F-4D97-AF65-F5344CB8AC3E}">
        <p14:creationId xmlns:p14="http://schemas.microsoft.com/office/powerpoint/2010/main" val="1978412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nhaltsplatzhalter 8">
            <a:extLst>
              <a:ext uri="{FF2B5EF4-FFF2-40B4-BE49-F238E27FC236}">
                <a16:creationId xmlns:a16="http://schemas.microsoft.com/office/drawing/2014/main" id="{9B1AA867-34E5-49CB-9C41-322CEBF8B625}"/>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3768090" y="1202096"/>
            <a:ext cx="16847820" cy="11311807"/>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B349C733-7FBE-42E8-B80F-546CB009E955}"/>
              </a:ext>
            </a:extLst>
          </p:cNvPr>
          <p:cNvSpPr txBox="1"/>
          <p:nvPr/>
        </p:nvSpPr>
        <p:spPr>
          <a:xfrm>
            <a:off x="4660038" y="12638782"/>
            <a:ext cx="15063924" cy="1077218"/>
          </a:xfrm>
          <a:prstGeom prst="rect">
            <a:avLst/>
          </a:prstGeom>
          <a:noFill/>
        </p:spPr>
        <p:txBody>
          <a:bodyPr wrap="square">
            <a:spAutoFit/>
          </a:bodyPr>
          <a:lstStyle/>
          <a:p>
            <a:pPr indent="0" algn="ctr"/>
            <a:r>
              <a:rPr lang="en-US" sz="3200" i="1" dirty="0">
                <a:solidFill>
                  <a:schemeClr val="bg1"/>
                </a:solidFill>
                <a:effectLst/>
              </a:rPr>
              <a:t>Deep Learning vs. Machine Learning—What’s the Difference?</a:t>
            </a:r>
            <a:r>
              <a:rPr lang="en-US" sz="3200" dirty="0">
                <a:solidFill>
                  <a:schemeClr val="bg1"/>
                </a:solidFill>
                <a:effectLst/>
              </a:rPr>
              <a:t> (2021, February 8). Flatiron School. </a:t>
            </a:r>
            <a:r>
              <a:rPr lang="en-US" sz="3200" dirty="0">
                <a:solidFill>
                  <a:schemeClr val="bg1"/>
                </a:solidFill>
                <a:effectLst/>
                <a:hlinkClick r:id="rId3">
                  <a:extLst>
                    <a:ext uri="{A12FA001-AC4F-418D-AE19-62706E023703}">
                      <ahyp:hlinkClr xmlns:ahyp="http://schemas.microsoft.com/office/drawing/2018/hyperlinkcolor" val="tx"/>
                    </a:ext>
                  </a:extLst>
                </a:hlinkClick>
              </a:rPr>
              <a:t>https://flatironschool.com/blog/deep-learning-vs-machine-learning/</a:t>
            </a:r>
            <a:endParaRPr lang="en-US" sz="3200" dirty="0">
              <a:solidFill>
                <a:schemeClr val="bg1"/>
              </a:solidFill>
              <a:effectLst/>
            </a:endParaRPr>
          </a:p>
        </p:txBody>
      </p:sp>
    </p:spTree>
    <p:extLst>
      <p:ext uri="{BB962C8B-B14F-4D97-AF65-F5344CB8AC3E}">
        <p14:creationId xmlns:p14="http://schemas.microsoft.com/office/powerpoint/2010/main" val="3279012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495F1BEF-E896-4723-B337-9EBB51DD92E7}"/>
              </a:ext>
            </a:extLst>
          </p:cNvPr>
          <p:cNvSpPr>
            <a:spLocks noGrp="1"/>
          </p:cNvSpPr>
          <p:nvPr>
            <p:ph type="title"/>
          </p:nvPr>
        </p:nvSpPr>
        <p:spPr/>
        <p:txBody>
          <a:bodyPr/>
          <a:lstStyle/>
          <a:p>
            <a:r>
              <a:rPr lang="en-US" dirty="0"/>
              <a:t>Intro to Neural nets</a:t>
            </a:r>
          </a:p>
        </p:txBody>
      </p:sp>
      <p:sp>
        <p:nvSpPr>
          <p:cNvPr id="5" name="Inhaltsplatzhalter 4">
            <a:extLst>
              <a:ext uri="{FF2B5EF4-FFF2-40B4-BE49-F238E27FC236}">
                <a16:creationId xmlns:a16="http://schemas.microsoft.com/office/drawing/2014/main" id="{28ABE01B-2E22-4F4D-AE25-846FE40940C8}"/>
              </a:ext>
            </a:extLst>
          </p:cNvPr>
          <p:cNvSpPr>
            <a:spLocks noGrp="1"/>
          </p:cNvSpPr>
          <p:nvPr>
            <p:ph idx="1"/>
          </p:nvPr>
        </p:nvSpPr>
        <p:spPr>
          <a:xfrm>
            <a:off x="3213099" y="4523016"/>
            <a:ext cx="17957801" cy="6383866"/>
          </a:xfrm>
        </p:spPr>
        <p:txBody>
          <a:bodyPr>
            <a:normAutofit/>
          </a:bodyPr>
          <a:lstStyle/>
          <a:p>
            <a:r>
              <a:rPr lang="en-US" dirty="0"/>
              <a:t>The linked videos are good to get an overview</a:t>
            </a:r>
          </a:p>
          <a:p>
            <a:r>
              <a:rPr lang="en-US" dirty="0"/>
              <a:t>Don´t be intimidated if you didn´t understand everything</a:t>
            </a:r>
          </a:p>
          <a:p>
            <a:r>
              <a:rPr lang="en-US" dirty="0"/>
              <a:t>Watch the videos again at a later stage and see if you understand more</a:t>
            </a:r>
          </a:p>
        </p:txBody>
      </p:sp>
    </p:spTree>
    <p:extLst>
      <p:ext uri="{BB962C8B-B14F-4D97-AF65-F5344CB8AC3E}">
        <p14:creationId xmlns:p14="http://schemas.microsoft.com/office/powerpoint/2010/main" val="2979355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981F6366-E120-4D5E-930F-702071B71F2F}"/>
              </a:ext>
            </a:extLst>
          </p:cNvPr>
          <p:cNvSpPr>
            <a:spLocks noGrp="1"/>
          </p:cNvSpPr>
          <p:nvPr>
            <p:ph idx="1"/>
          </p:nvPr>
        </p:nvSpPr>
        <p:spPr>
          <a:xfrm>
            <a:off x="1676400" y="1974850"/>
            <a:ext cx="21031200" cy="2749550"/>
          </a:xfrm>
        </p:spPr>
        <p:txBody>
          <a:bodyPr/>
          <a:lstStyle/>
          <a:p>
            <a:pPr marL="0" indent="0">
              <a:buNone/>
            </a:pPr>
            <a:r>
              <a:rPr lang="en-US" sz="6000" dirty="0"/>
              <a:t>“What's the difference between data science, machine learning, and artificial intelligence?”</a:t>
            </a:r>
          </a:p>
          <a:p>
            <a:pPr indent="0" algn="r">
              <a:buNone/>
            </a:pPr>
            <a:r>
              <a:rPr lang="en-US" sz="3600" dirty="0">
                <a:hlinkClick r:id="rId2"/>
              </a:rPr>
              <a:t>http://varianceexplained.org/r/ds-ml-ai</a:t>
            </a:r>
            <a:endParaRPr lang="en-US" dirty="0"/>
          </a:p>
          <a:p>
            <a:pPr marL="0" indent="0">
              <a:buNone/>
            </a:pPr>
            <a:endParaRPr lang="en-DE" dirty="0"/>
          </a:p>
        </p:txBody>
      </p:sp>
      <p:sp>
        <p:nvSpPr>
          <p:cNvPr id="4" name="Inhaltsplatzhalter 2">
            <a:extLst>
              <a:ext uri="{FF2B5EF4-FFF2-40B4-BE49-F238E27FC236}">
                <a16:creationId xmlns:a16="http://schemas.microsoft.com/office/drawing/2014/main" id="{C04FB4C5-E6AD-4326-ACC2-819E6E5555B7}"/>
              </a:ext>
            </a:extLst>
          </p:cNvPr>
          <p:cNvSpPr txBox="1">
            <a:spLocks/>
          </p:cNvSpPr>
          <p:nvPr/>
        </p:nvSpPr>
        <p:spPr>
          <a:xfrm>
            <a:off x="1676400" y="6858000"/>
            <a:ext cx="21031200" cy="4425949"/>
          </a:xfrm>
          <a:prstGeom prst="rect">
            <a:avLst/>
          </a:prstGeom>
        </p:spPr>
        <p:txBody>
          <a:bodyPr vert="horz" lIns="91440" tIns="45720" rIns="91440" bIns="45720" rtlCol="0">
            <a:normAutofit fontScale="92500" lnSpcReduction="20000"/>
          </a:bodyPr>
          <a:lstStyle>
            <a:lvl1pPr marL="892175" indent="-892175" algn="l" defTabSz="1828800" rtl="0" eaLnBrk="1" latinLnBrk="0" hangingPunct="1">
              <a:lnSpc>
                <a:spcPct val="90000"/>
              </a:lnSpc>
              <a:spcBef>
                <a:spcPts val="2000"/>
              </a:spcBef>
              <a:buFont typeface="Wingdings" panose="05000000000000000000" pitchFamily="2" charset="2"/>
              <a:buChar char="§"/>
              <a:defRPr sz="5600" kern="1200">
                <a:solidFill>
                  <a:schemeClr val="bg1"/>
                </a:solidFill>
                <a:latin typeface="Overpass Heavy" panose="00000A00000000000000" pitchFamily="50" charset="0"/>
                <a:ea typeface="+mn-ea"/>
                <a:cs typeface="+mn-cs"/>
              </a:defRPr>
            </a:lvl1pPr>
            <a:lvl2pPr marL="1516063" indent="-601663" algn="l" defTabSz="1828800" rtl="0" eaLnBrk="1" latinLnBrk="0" hangingPunct="1">
              <a:lnSpc>
                <a:spcPct val="90000"/>
              </a:lnSpc>
              <a:spcBef>
                <a:spcPts val="1000"/>
              </a:spcBef>
              <a:buFont typeface="Wingdings" panose="05000000000000000000" pitchFamily="2" charset="2"/>
              <a:buChar char="§"/>
              <a:defRPr sz="4800" kern="1200">
                <a:solidFill>
                  <a:schemeClr val="bg1"/>
                </a:solidFill>
                <a:latin typeface="Overpass Heavy" panose="00000A00000000000000" pitchFamily="50" charset="0"/>
                <a:ea typeface="+mn-ea"/>
                <a:cs typeface="+mn-cs"/>
              </a:defRPr>
            </a:lvl2pPr>
            <a:lvl3pPr marL="2286000" indent="-457200" algn="l" defTabSz="1828800" rtl="0" eaLnBrk="1" latinLnBrk="0" hangingPunct="1">
              <a:lnSpc>
                <a:spcPct val="90000"/>
              </a:lnSpc>
              <a:spcBef>
                <a:spcPts val="1000"/>
              </a:spcBef>
              <a:buFont typeface="Wingdings" panose="05000000000000000000" pitchFamily="2" charset="2"/>
              <a:buChar char="§"/>
              <a:defRPr sz="4000" kern="1200">
                <a:solidFill>
                  <a:schemeClr val="bg1"/>
                </a:solidFill>
                <a:latin typeface="Overpass Heavy" panose="00000A00000000000000" pitchFamily="50" charset="0"/>
                <a:ea typeface="+mn-ea"/>
                <a:cs typeface="+mn-cs"/>
              </a:defRPr>
            </a:lvl3pPr>
            <a:lvl4pPr marL="3200400" indent="-457200" algn="l" defTabSz="1828800" rtl="0" eaLnBrk="1" latinLnBrk="0" hangingPunct="1">
              <a:lnSpc>
                <a:spcPct val="90000"/>
              </a:lnSpc>
              <a:spcBef>
                <a:spcPts val="1000"/>
              </a:spcBef>
              <a:buFont typeface="Wingdings" panose="05000000000000000000" pitchFamily="2" charset="2"/>
              <a:buChar char="§"/>
              <a:defRPr sz="3600" kern="1200">
                <a:solidFill>
                  <a:schemeClr val="bg1"/>
                </a:solidFill>
                <a:latin typeface="Overpass Heavy" panose="00000A00000000000000" pitchFamily="50" charset="0"/>
                <a:ea typeface="+mn-ea"/>
                <a:cs typeface="+mn-cs"/>
              </a:defRPr>
            </a:lvl4pPr>
            <a:lvl5pPr marL="4114800" indent="-457200" algn="l" defTabSz="1828800" rtl="0" eaLnBrk="1" latinLnBrk="0" hangingPunct="1">
              <a:lnSpc>
                <a:spcPct val="90000"/>
              </a:lnSpc>
              <a:spcBef>
                <a:spcPts val="1000"/>
              </a:spcBef>
              <a:buFont typeface="Wingdings" panose="05000000000000000000" pitchFamily="2" charset="2"/>
              <a:buChar char="§"/>
              <a:defRPr sz="3600" kern="1200">
                <a:solidFill>
                  <a:schemeClr val="bg1"/>
                </a:solidFill>
                <a:latin typeface="Overpass Heavy" panose="00000A00000000000000" pitchFamily="50" charset="0"/>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Font typeface="Wingdings" panose="05000000000000000000" pitchFamily="2" charset="2"/>
              <a:buNone/>
            </a:pPr>
            <a:r>
              <a:rPr lang="en-US" sz="6000" dirty="0"/>
              <a:t>Data science produces insights.</a:t>
            </a:r>
          </a:p>
          <a:p>
            <a:pPr marL="0" indent="0" algn="ctr">
              <a:buFont typeface="Wingdings" panose="05000000000000000000" pitchFamily="2" charset="2"/>
              <a:buNone/>
            </a:pPr>
            <a:endParaRPr lang="en-US" sz="6000" dirty="0"/>
          </a:p>
          <a:p>
            <a:pPr marL="0" indent="0" algn="ctr">
              <a:buFont typeface="Wingdings" panose="05000000000000000000" pitchFamily="2" charset="2"/>
              <a:buNone/>
            </a:pPr>
            <a:r>
              <a:rPr lang="en-US" sz="6000" dirty="0"/>
              <a:t>Machine learning produces predictions.</a:t>
            </a:r>
          </a:p>
          <a:p>
            <a:pPr marL="0" indent="0" algn="ctr">
              <a:buFont typeface="Wingdings" panose="05000000000000000000" pitchFamily="2" charset="2"/>
              <a:buNone/>
            </a:pPr>
            <a:endParaRPr lang="en-US" sz="6000" dirty="0"/>
          </a:p>
          <a:p>
            <a:pPr marL="0" indent="0" algn="ctr">
              <a:buFont typeface="Wingdings" panose="05000000000000000000" pitchFamily="2" charset="2"/>
              <a:buNone/>
            </a:pPr>
            <a:r>
              <a:rPr lang="en-US" sz="6000" dirty="0"/>
              <a:t>Artificial intelligence produces actions. </a:t>
            </a:r>
            <a:endParaRPr lang="en-US" dirty="0"/>
          </a:p>
        </p:txBody>
      </p:sp>
    </p:spTree>
    <p:extLst>
      <p:ext uri="{BB962C8B-B14F-4D97-AF65-F5344CB8AC3E}">
        <p14:creationId xmlns:p14="http://schemas.microsoft.com/office/powerpoint/2010/main" val="903960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F89EBD-C2DA-4212-9D19-8285493931C0}"/>
              </a:ext>
            </a:extLst>
          </p:cNvPr>
          <p:cNvSpPr>
            <a:spLocks noGrp="1"/>
          </p:cNvSpPr>
          <p:nvPr>
            <p:ph type="title"/>
          </p:nvPr>
        </p:nvSpPr>
        <p:spPr/>
        <p:txBody>
          <a:bodyPr/>
          <a:lstStyle/>
          <a:p>
            <a:r>
              <a:rPr lang="en-US" dirty="0"/>
              <a:t>Artificial Intelligence</a:t>
            </a:r>
          </a:p>
        </p:txBody>
      </p:sp>
      <p:sp>
        <p:nvSpPr>
          <p:cNvPr id="3" name="Inhaltsplatzhalter 2">
            <a:extLst>
              <a:ext uri="{FF2B5EF4-FFF2-40B4-BE49-F238E27FC236}">
                <a16:creationId xmlns:a16="http://schemas.microsoft.com/office/drawing/2014/main" id="{75FF4EFE-A569-4555-8B5E-5B6E48BE8762}"/>
              </a:ext>
            </a:extLst>
          </p:cNvPr>
          <p:cNvSpPr>
            <a:spLocks noGrp="1"/>
          </p:cNvSpPr>
          <p:nvPr>
            <p:ph idx="1"/>
          </p:nvPr>
        </p:nvSpPr>
        <p:spPr>
          <a:xfrm>
            <a:off x="1676400" y="3381377"/>
            <a:ext cx="21031200" cy="9334499"/>
          </a:xfrm>
        </p:spPr>
        <p:txBody>
          <a:bodyPr>
            <a:normAutofit fontScale="85000" lnSpcReduction="20000"/>
          </a:bodyPr>
          <a:lstStyle/>
          <a:p>
            <a:pPr marL="0" indent="0">
              <a:buNone/>
            </a:pPr>
            <a:br>
              <a:rPr lang="en-US" dirty="0"/>
            </a:br>
            <a:r>
              <a:rPr lang="en-US" dirty="0"/>
              <a:t>„an autonomous agent executes or recommends actions“</a:t>
            </a:r>
          </a:p>
          <a:p>
            <a:pPr marL="0" indent="0" algn="r">
              <a:buNone/>
            </a:pPr>
            <a:r>
              <a:rPr lang="en-US" sz="4600" dirty="0"/>
              <a:t>(Poole, Mackworth, &amp; Goebel, 1998)</a:t>
            </a:r>
          </a:p>
          <a:p>
            <a:pPr marL="0" indent="0">
              <a:buNone/>
            </a:pPr>
            <a:endParaRPr lang="de-DE" dirty="0"/>
          </a:p>
          <a:p>
            <a:pPr marL="0" indent="0">
              <a:buNone/>
            </a:pPr>
            <a:endParaRPr lang="en-US" dirty="0"/>
          </a:p>
          <a:p>
            <a:pPr marL="0" indent="0">
              <a:buNone/>
            </a:pPr>
            <a:r>
              <a:rPr lang="de-DE" dirty="0"/>
              <a:t>„</a:t>
            </a:r>
            <a:r>
              <a:rPr lang="en-US" dirty="0"/>
              <a:t>Systems with 'intelligent' behavior that analyze their environment and act with a certain degree of autonomy to achieve certain goals</a:t>
            </a:r>
            <a:r>
              <a:rPr lang="de-DE" dirty="0"/>
              <a:t>. “</a:t>
            </a:r>
          </a:p>
          <a:p>
            <a:pPr marL="0" indent="0" algn="r">
              <a:buNone/>
            </a:pPr>
            <a:r>
              <a:rPr lang="de-DE" sz="4600" dirty="0"/>
              <a:t>(</a:t>
            </a:r>
            <a:r>
              <a:rPr lang="en-US" sz="4600" dirty="0"/>
              <a:t>European Commission, 2018</a:t>
            </a:r>
            <a:r>
              <a:rPr lang="de-DE" sz="4600" dirty="0"/>
              <a:t>)</a:t>
            </a:r>
          </a:p>
          <a:p>
            <a:pPr marL="0" indent="0">
              <a:buNone/>
            </a:pPr>
            <a:endParaRPr lang="de-DE" sz="4600" dirty="0"/>
          </a:p>
          <a:p>
            <a:pPr marL="0" indent="0">
              <a:buNone/>
            </a:pPr>
            <a:endParaRPr lang="de-DE" dirty="0"/>
          </a:p>
          <a:p>
            <a:pPr marL="0" indent="0">
              <a:buNone/>
            </a:pPr>
            <a:r>
              <a:rPr lang="de-DE" dirty="0"/>
              <a:t>„</a:t>
            </a:r>
            <a:r>
              <a:rPr lang="en-US" dirty="0"/>
              <a:t>By artificial intelligence we mean highly developed software systems that are capable of learning and training to master complex tasks</a:t>
            </a:r>
            <a:r>
              <a:rPr lang="de-DE" dirty="0"/>
              <a:t>.“</a:t>
            </a:r>
          </a:p>
          <a:p>
            <a:pPr marL="0" indent="0" algn="r">
              <a:buNone/>
            </a:pPr>
            <a:r>
              <a:rPr lang="de-DE" sz="4600" dirty="0"/>
              <a:t>(</a:t>
            </a:r>
            <a:r>
              <a:rPr lang="en-US" sz="4600" dirty="0"/>
              <a:t>AI-Strategy of the State Schleswig-Holstein, 2019</a:t>
            </a:r>
            <a:r>
              <a:rPr lang="de-DE" sz="4600" dirty="0"/>
              <a:t>)</a:t>
            </a:r>
          </a:p>
        </p:txBody>
      </p:sp>
    </p:spTree>
    <p:extLst>
      <p:ext uri="{BB962C8B-B14F-4D97-AF65-F5344CB8AC3E}">
        <p14:creationId xmlns:p14="http://schemas.microsoft.com/office/powerpoint/2010/main" val="1278862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D82A6211-1160-4B9B-A53C-4F3C72C6AB53}"/>
              </a:ext>
            </a:extLst>
          </p:cNvPr>
          <p:cNvPicPr>
            <a:picLocks noChangeAspect="1"/>
          </p:cNvPicPr>
          <p:nvPr/>
        </p:nvPicPr>
        <p:blipFill rotWithShape="1">
          <a:blip r:embed="rId2"/>
          <a:srcRect b="85238"/>
          <a:stretch/>
        </p:blipFill>
        <p:spPr>
          <a:xfrm>
            <a:off x="2482731" y="1209370"/>
            <a:ext cx="19418537" cy="11297260"/>
          </a:xfrm>
          <a:prstGeom prst="rect">
            <a:avLst/>
          </a:prstGeom>
        </p:spPr>
      </p:pic>
      <p:sp>
        <p:nvSpPr>
          <p:cNvPr id="12" name="Textfeld 11">
            <a:extLst>
              <a:ext uri="{FF2B5EF4-FFF2-40B4-BE49-F238E27FC236}">
                <a16:creationId xmlns:a16="http://schemas.microsoft.com/office/drawing/2014/main" id="{03BF6C52-7A60-4E8E-B492-7CCD6CA906ED}"/>
              </a:ext>
            </a:extLst>
          </p:cNvPr>
          <p:cNvSpPr txBox="1"/>
          <p:nvPr/>
        </p:nvSpPr>
        <p:spPr>
          <a:xfrm>
            <a:off x="8860971" y="5203371"/>
            <a:ext cx="6867586" cy="1692771"/>
          </a:xfrm>
          <a:prstGeom prst="rect">
            <a:avLst/>
          </a:prstGeom>
          <a:noFill/>
        </p:spPr>
        <p:txBody>
          <a:bodyPr wrap="none" rtlCol="0">
            <a:spAutoFit/>
          </a:bodyPr>
          <a:lstStyle/>
          <a:p>
            <a:r>
              <a:rPr lang="en-US" b="1" dirty="0">
                <a:solidFill>
                  <a:srgbClr val="C00000"/>
                </a:solidFill>
              </a:rPr>
              <a:t>Do NOT try to enroll for</a:t>
            </a:r>
            <a:br>
              <a:rPr lang="en-US" b="1" dirty="0">
                <a:solidFill>
                  <a:srgbClr val="C00000"/>
                </a:solidFill>
              </a:rPr>
            </a:br>
            <a:r>
              <a:rPr lang="en-US" b="1" dirty="0">
                <a:solidFill>
                  <a:srgbClr val="C00000"/>
                </a:solidFill>
              </a:rPr>
              <a:t>the Certificate Program!</a:t>
            </a:r>
          </a:p>
        </p:txBody>
      </p:sp>
    </p:spTree>
    <p:extLst>
      <p:ext uri="{BB962C8B-B14F-4D97-AF65-F5344CB8AC3E}">
        <p14:creationId xmlns:p14="http://schemas.microsoft.com/office/powerpoint/2010/main" val="178920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D82A6211-1160-4B9B-A53C-4F3C72C6AB53}"/>
              </a:ext>
            </a:extLst>
          </p:cNvPr>
          <p:cNvPicPr>
            <a:picLocks noChangeAspect="1"/>
          </p:cNvPicPr>
          <p:nvPr/>
        </p:nvPicPr>
        <p:blipFill rotWithShape="1">
          <a:blip r:embed="rId2"/>
          <a:srcRect t="39799" b="45439"/>
          <a:stretch/>
        </p:blipFill>
        <p:spPr>
          <a:xfrm>
            <a:off x="2482731" y="1209370"/>
            <a:ext cx="19418537" cy="11297260"/>
          </a:xfrm>
          <a:prstGeom prst="rect">
            <a:avLst/>
          </a:prstGeom>
        </p:spPr>
      </p:pic>
      <p:grpSp>
        <p:nvGrpSpPr>
          <p:cNvPr id="4" name="Gruppieren 3">
            <a:extLst>
              <a:ext uri="{FF2B5EF4-FFF2-40B4-BE49-F238E27FC236}">
                <a16:creationId xmlns:a16="http://schemas.microsoft.com/office/drawing/2014/main" id="{18A490A7-D188-46FB-B137-E16D136BAA35}"/>
              </a:ext>
            </a:extLst>
          </p:cNvPr>
          <p:cNvGrpSpPr/>
          <p:nvPr/>
        </p:nvGrpSpPr>
        <p:grpSpPr>
          <a:xfrm>
            <a:off x="3657600" y="5676656"/>
            <a:ext cx="3167534" cy="2105542"/>
            <a:chOff x="3657600" y="5676656"/>
            <a:chExt cx="3167534" cy="2105542"/>
          </a:xfrm>
        </p:grpSpPr>
        <p:sp>
          <p:nvSpPr>
            <p:cNvPr id="3" name="Textfeld 2">
              <a:extLst>
                <a:ext uri="{FF2B5EF4-FFF2-40B4-BE49-F238E27FC236}">
                  <a16:creationId xmlns:a16="http://schemas.microsoft.com/office/drawing/2014/main" id="{51F539B9-E554-45E6-9A9E-455D3FAA5A56}"/>
                </a:ext>
              </a:extLst>
            </p:cNvPr>
            <p:cNvSpPr txBox="1"/>
            <p:nvPr/>
          </p:nvSpPr>
          <p:spPr>
            <a:xfrm>
              <a:off x="3657600" y="5676656"/>
              <a:ext cx="3167534" cy="892552"/>
            </a:xfrm>
            <a:prstGeom prst="rect">
              <a:avLst/>
            </a:prstGeom>
            <a:noFill/>
          </p:spPr>
          <p:txBody>
            <a:bodyPr wrap="none" rtlCol="0">
              <a:spAutoFit/>
            </a:bodyPr>
            <a:lstStyle/>
            <a:p>
              <a:r>
                <a:rPr lang="en-US" b="1" dirty="0">
                  <a:solidFill>
                    <a:srgbClr val="C00000"/>
                  </a:solidFill>
                </a:rPr>
                <a:t>Click here!</a:t>
              </a:r>
            </a:p>
          </p:txBody>
        </p:sp>
        <p:sp>
          <p:nvSpPr>
            <p:cNvPr id="2" name="Pfeil: nach unten 1">
              <a:extLst>
                <a:ext uri="{FF2B5EF4-FFF2-40B4-BE49-F238E27FC236}">
                  <a16:creationId xmlns:a16="http://schemas.microsoft.com/office/drawing/2014/main" id="{AC3FC3E6-8377-4FFC-B762-3A993C92C82D}"/>
                </a:ext>
              </a:extLst>
            </p:cNvPr>
            <p:cNvSpPr/>
            <p:nvPr/>
          </p:nvSpPr>
          <p:spPr>
            <a:xfrm rot="20098301">
              <a:off x="6208123" y="6639198"/>
              <a:ext cx="584563" cy="11430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Tree>
    <p:extLst>
      <p:ext uri="{BB962C8B-B14F-4D97-AF65-F5344CB8AC3E}">
        <p14:creationId xmlns:p14="http://schemas.microsoft.com/office/powerpoint/2010/main" val="13274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A7B76C6A-52EE-4970-82D2-6F97F2265D48}"/>
              </a:ext>
            </a:extLst>
          </p:cNvPr>
          <p:cNvPicPr>
            <a:picLocks noChangeAspect="1"/>
          </p:cNvPicPr>
          <p:nvPr/>
        </p:nvPicPr>
        <p:blipFill>
          <a:blip r:embed="rId2"/>
          <a:stretch>
            <a:fillRect/>
          </a:stretch>
        </p:blipFill>
        <p:spPr>
          <a:xfrm>
            <a:off x="2579370" y="788690"/>
            <a:ext cx="19225260" cy="12138619"/>
          </a:xfrm>
          <a:prstGeom prst="rect">
            <a:avLst/>
          </a:prstGeom>
        </p:spPr>
      </p:pic>
      <p:grpSp>
        <p:nvGrpSpPr>
          <p:cNvPr id="6" name="Gruppieren 5">
            <a:extLst>
              <a:ext uri="{FF2B5EF4-FFF2-40B4-BE49-F238E27FC236}">
                <a16:creationId xmlns:a16="http://schemas.microsoft.com/office/drawing/2014/main" id="{484898CA-FF73-4792-ABDE-5E986313FA96}"/>
              </a:ext>
            </a:extLst>
          </p:cNvPr>
          <p:cNvGrpSpPr/>
          <p:nvPr/>
        </p:nvGrpSpPr>
        <p:grpSpPr>
          <a:xfrm>
            <a:off x="6494960" y="5415397"/>
            <a:ext cx="4641135" cy="1076267"/>
            <a:chOff x="1748789" y="5959684"/>
            <a:chExt cx="4641135" cy="1076267"/>
          </a:xfrm>
        </p:grpSpPr>
        <p:sp>
          <p:nvSpPr>
            <p:cNvPr id="7" name="Textfeld 6">
              <a:extLst>
                <a:ext uri="{FF2B5EF4-FFF2-40B4-BE49-F238E27FC236}">
                  <a16:creationId xmlns:a16="http://schemas.microsoft.com/office/drawing/2014/main" id="{761C621B-8314-412E-AD5C-07E976D8DE14}"/>
                </a:ext>
              </a:extLst>
            </p:cNvPr>
            <p:cNvSpPr txBox="1"/>
            <p:nvPr/>
          </p:nvSpPr>
          <p:spPr>
            <a:xfrm>
              <a:off x="3222390" y="5959684"/>
              <a:ext cx="3167534" cy="892552"/>
            </a:xfrm>
            <a:prstGeom prst="rect">
              <a:avLst/>
            </a:prstGeom>
            <a:noFill/>
          </p:spPr>
          <p:txBody>
            <a:bodyPr wrap="none" rtlCol="0">
              <a:spAutoFit/>
            </a:bodyPr>
            <a:lstStyle/>
            <a:p>
              <a:r>
                <a:rPr lang="en-US" b="1" dirty="0">
                  <a:solidFill>
                    <a:srgbClr val="C00000"/>
                  </a:solidFill>
                </a:rPr>
                <a:t>Click here!</a:t>
              </a:r>
            </a:p>
          </p:txBody>
        </p:sp>
        <p:sp>
          <p:nvSpPr>
            <p:cNvPr id="8" name="Pfeil: nach unten 7">
              <a:extLst>
                <a:ext uri="{FF2B5EF4-FFF2-40B4-BE49-F238E27FC236}">
                  <a16:creationId xmlns:a16="http://schemas.microsoft.com/office/drawing/2014/main" id="{11C83854-A58B-4917-98CC-46A9D7B82872}"/>
                </a:ext>
              </a:extLst>
            </p:cNvPr>
            <p:cNvSpPr/>
            <p:nvPr/>
          </p:nvSpPr>
          <p:spPr>
            <a:xfrm rot="4081109">
              <a:off x="2028007" y="6172170"/>
              <a:ext cx="584563" cy="11430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Tree>
    <p:extLst>
      <p:ext uri="{BB962C8B-B14F-4D97-AF65-F5344CB8AC3E}">
        <p14:creationId xmlns:p14="http://schemas.microsoft.com/office/powerpoint/2010/main" val="311833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306BD5F9-EEE6-46B2-93BD-58B1311BEF75}"/>
              </a:ext>
            </a:extLst>
          </p:cNvPr>
          <p:cNvSpPr>
            <a:spLocks noGrp="1"/>
          </p:cNvSpPr>
          <p:nvPr>
            <p:ph idx="1"/>
          </p:nvPr>
        </p:nvSpPr>
        <p:spPr>
          <a:xfrm>
            <a:off x="6777793" y="2564393"/>
            <a:ext cx="10828414" cy="8587213"/>
          </a:xfrm>
        </p:spPr>
        <p:txBody>
          <a:bodyPr>
            <a:normAutofit lnSpcReduction="10000"/>
          </a:bodyPr>
          <a:lstStyle/>
          <a:p>
            <a:pPr marL="804863" indent="-804863">
              <a:lnSpc>
                <a:spcPct val="160000"/>
              </a:lnSpc>
            </a:pPr>
            <a:r>
              <a:rPr lang="en-US" sz="5100" b="1" dirty="0"/>
              <a:t>Personal Introduction</a:t>
            </a:r>
          </a:p>
          <a:p>
            <a:pPr marL="804863" indent="-804863">
              <a:lnSpc>
                <a:spcPct val="160000"/>
              </a:lnSpc>
            </a:pPr>
            <a:r>
              <a:rPr lang="en-US" sz="5100" b="1" dirty="0"/>
              <a:t>Organizational Matters</a:t>
            </a:r>
            <a:endParaRPr lang="de-DE" sz="5100" b="1" dirty="0"/>
          </a:p>
          <a:p>
            <a:pPr marL="804863" indent="-804863">
              <a:lnSpc>
                <a:spcPct val="160000"/>
              </a:lnSpc>
              <a:buFont typeface="Wingdings" panose="05000000000000000000" pitchFamily="2" charset="2"/>
              <a:buChar char="§"/>
            </a:pPr>
            <a:r>
              <a:rPr lang="en-US" sz="5100" b="1" dirty="0"/>
              <a:t>Introductory Discussion </a:t>
            </a:r>
            <a:r>
              <a:rPr lang="de-DE" sz="5100" b="1" dirty="0"/>
              <a:t>on AI</a:t>
            </a:r>
          </a:p>
          <a:p>
            <a:pPr marL="804863" indent="-804863">
              <a:lnSpc>
                <a:spcPct val="160000"/>
              </a:lnSpc>
              <a:buFont typeface="Wingdings" panose="05000000000000000000" pitchFamily="2" charset="2"/>
              <a:buChar char="§"/>
            </a:pPr>
            <a:r>
              <a:rPr lang="de-DE" sz="5100" b="1" dirty="0"/>
              <a:t>Coursera Registration</a:t>
            </a:r>
          </a:p>
          <a:p>
            <a:pPr marL="804863" indent="-804863">
              <a:lnSpc>
                <a:spcPct val="160000"/>
              </a:lnSpc>
              <a:buFont typeface="Wingdings" panose="05000000000000000000" pitchFamily="2" charset="2"/>
              <a:buChar char="§"/>
            </a:pPr>
            <a:r>
              <a:rPr lang="en-US" sz="5100" b="1" dirty="0"/>
              <a:t>Course Projects</a:t>
            </a:r>
          </a:p>
          <a:p>
            <a:pPr marL="804863" indent="-804863">
              <a:lnSpc>
                <a:spcPct val="160000"/>
              </a:lnSpc>
            </a:pPr>
            <a:r>
              <a:rPr lang="en-US" sz="5100" b="1" dirty="0"/>
              <a:t>ML Frameworks</a:t>
            </a:r>
          </a:p>
        </p:txBody>
      </p:sp>
    </p:spTree>
    <p:extLst>
      <p:ext uri="{BB962C8B-B14F-4D97-AF65-F5344CB8AC3E}">
        <p14:creationId xmlns:p14="http://schemas.microsoft.com/office/powerpoint/2010/main" val="300342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CA11AC12-5161-4B67-ADDA-02EC2307AB76}"/>
              </a:ext>
            </a:extLst>
          </p:cNvPr>
          <p:cNvPicPr>
            <a:picLocks noChangeAspect="1"/>
          </p:cNvPicPr>
          <p:nvPr/>
        </p:nvPicPr>
        <p:blipFill>
          <a:blip r:embed="rId2"/>
          <a:stretch>
            <a:fillRect/>
          </a:stretch>
        </p:blipFill>
        <p:spPr>
          <a:xfrm>
            <a:off x="2933700" y="1071562"/>
            <a:ext cx="18516600" cy="11572875"/>
          </a:xfrm>
          <a:prstGeom prst="rect">
            <a:avLst/>
          </a:prstGeom>
        </p:spPr>
      </p:pic>
      <p:grpSp>
        <p:nvGrpSpPr>
          <p:cNvPr id="10" name="Gruppieren 9">
            <a:extLst>
              <a:ext uri="{FF2B5EF4-FFF2-40B4-BE49-F238E27FC236}">
                <a16:creationId xmlns:a16="http://schemas.microsoft.com/office/drawing/2014/main" id="{8BF1CA30-55A1-4587-8051-86A8E0DA6E06}"/>
              </a:ext>
            </a:extLst>
          </p:cNvPr>
          <p:cNvGrpSpPr/>
          <p:nvPr/>
        </p:nvGrpSpPr>
        <p:grpSpPr>
          <a:xfrm>
            <a:off x="10675605" y="10268303"/>
            <a:ext cx="3786827" cy="2104696"/>
            <a:chOff x="682520" y="6262361"/>
            <a:chExt cx="3786827" cy="2104696"/>
          </a:xfrm>
        </p:grpSpPr>
        <p:sp>
          <p:nvSpPr>
            <p:cNvPr id="11" name="Textfeld 10">
              <a:extLst>
                <a:ext uri="{FF2B5EF4-FFF2-40B4-BE49-F238E27FC236}">
                  <a16:creationId xmlns:a16="http://schemas.microsoft.com/office/drawing/2014/main" id="{66C67B10-370E-4FC9-9ED8-82E9E1F92EDE}"/>
                </a:ext>
              </a:extLst>
            </p:cNvPr>
            <p:cNvSpPr txBox="1"/>
            <p:nvPr/>
          </p:nvSpPr>
          <p:spPr>
            <a:xfrm>
              <a:off x="974801" y="7474505"/>
              <a:ext cx="3494546" cy="892552"/>
            </a:xfrm>
            <a:prstGeom prst="rect">
              <a:avLst/>
            </a:prstGeom>
            <a:noFill/>
          </p:spPr>
          <p:txBody>
            <a:bodyPr wrap="none" rtlCol="0">
              <a:spAutoFit/>
            </a:bodyPr>
            <a:lstStyle/>
            <a:p>
              <a:r>
                <a:rPr lang="en-US" b="1" dirty="0">
                  <a:solidFill>
                    <a:srgbClr val="C00000"/>
                  </a:solidFill>
                </a:rPr>
                <a:t>Enroll here!</a:t>
              </a:r>
            </a:p>
          </p:txBody>
        </p:sp>
        <p:sp>
          <p:nvSpPr>
            <p:cNvPr id="12" name="Pfeil: nach unten 11">
              <a:extLst>
                <a:ext uri="{FF2B5EF4-FFF2-40B4-BE49-F238E27FC236}">
                  <a16:creationId xmlns:a16="http://schemas.microsoft.com/office/drawing/2014/main" id="{55162C93-9C6B-42AD-BBF3-5B497C951562}"/>
                </a:ext>
              </a:extLst>
            </p:cNvPr>
            <p:cNvSpPr/>
            <p:nvPr/>
          </p:nvSpPr>
          <p:spPr>
            <a:xfrm rot="9390273">
              <a:off x="682520" y="6262361"/>
              <a:ext cx="584563" cy="11430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Tree>
    <p:extLst>
      <p:ext uri="{BB962C8B-B14F-4D97-AF65-F5344CB8AC3E}">
        <p14:creationId xmlns:p14="http://schemas.microsoft.com/office/powerpoint/2010/main" val="380196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953858-E943-4D28-B8EC-FA20EFE21A9E}"/>
              </a:ext>
            </a:extLst>
          </p:cNvPr>
          <p:cNvSpPr>
            <a:spLocks noGrp="1"/>
          </p:cNvSpPr>
          <p:nvPr>
            <p:ph type="title"/>
          </p:nvPr>
        </p:nvSpPr>
        <p:spPr/>
        <p:txBody>
          <a:bodyPr/>
          <a:lstStyle/>
          <a:p>
            <a:r>
              <a:rPr lang="de-DE" dirty="0"/>
              <a:t>Coursera Registration</a:t>
            </a:r>
            <a:endParaRPr lang="en-DE" dirty="0"/>
          </a:p>
        </p:txBody>
      </p:sp>
      <p:pic>
        <p:nvPicPr>
          <p:cNvPr id="5" name="Inhaltsplatzhalter 4">
            <a:extLst>
              <a:ext uri="{FF2B5EF4-FFF2-40B4-BE49-F238E27FC236}">
                <a16:creationId xmlns:a16="http://schemas.microsoft.com/office/drawing/2014/main" id="{C02D0D48-9037-46B2-9147-95D5F0382D7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3496"/>
          <a:stretch/>
        </p:blipFill>
        <p:spPr>
          <a:xfrm>
            <a:off x="3105299" y="3572381"/>
            <a:ext cx="18173401" cy="8815563"/>
          </a:xfrm>
        </p:spPr>
      </p:pic>
      <p:sp>
        <p:nvSpPr>
          <p:cNvPr id="6" name="Pfeil: nach rechts 5">
            <a:extLst>
              <a:ext uri="{FF2B5EF4-FFF2-40B4-BE49-F238E27FC236}">
                <a16:creationId xmlns:a16="http://schemas.microsoft.com/office/drawing/2014/main" id="{C0EA8E17-30A8-4E45-8627-77EA45D8312F}"/>
              </a:ext>
            </a:extLst>
          </p:cNvPr>
          <p:cNvSpPr/>
          <p:nvPr/>
        </p:nvSpPr>
        <p:spPr>
          <a:xfrm rot="370512">
            <a:off x="1954173" y="6102401"/>
            <a:ext cx="1265274" cy="780116"/>
          </a:xfrm>
          <a:prstGeom prst="rightArrow">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Open Sans Extrabold"/>
              <a:ea typeface="Open Sans Extrabold"/>
              <a:cs typeface="Open Sans Extrabold"/>
              <a:sym typeface="Open Sans Extrabold"/>
            </a:endParaRPr>
          </a:p>
        </p:txBody>
      </p:sp>
    </p:spTree>
    <p:extLst>
      <p:ext uri="{BB962C8B-B14F-4D97-AF65-F5344CB8AC3E}">
        <p14:creationId xmlns:p14="http://schemas.microsoft.com/office/powerpoint/2010/main" val="2442880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457B721D-7A28-4F5E-9F35-BC90DFF63943}"/>
              </a:ext>
            </a:extLst>
          </p:cNvPr>
          <p:cNvPicPr>
            <a:picLocks noChangeAspect="1"/>
          </p:cNvPicPr>
          <p:nvPr/>
        </p:nvPicPr>
        <p:blipFill>
          <a:blip r:embed="rId2"/>
          <a:stretch>
            <a:fillRect/>
          </a:stretch>
        </p:blipFill>
        <p:spPr>
          <a:xfrm>
            <a:off x="1569810" y="885934"/>
            <a:ext cx="21244380" cy="11944132"/>
          </a:xfrm>
          <a:prstGeom prst="rect">
            <a:avLst/>
          </a:prstGeom>
        </p:spPr>
      </p:pic>
      <p:sp>
        <p:nvSpPr>
          <p:cNvPr id="6" name="Pfeil: nach rechts 5">
            <a:extLst>
              <a:ext uri="{FF2B5EF4-FFF2-40B4-BE49-F238E27FC236}">
                <a16:creationId xmlns:a16="http://schemas.microsoft.com/office/drawing/2014/main" id="{6AF940CF-3AA8-42A5-BBAB-38280E2B2DBD}"/>
              </a:ext>
            </a:extLst>
          </p:cNvPr>
          <p:cNvSpPr/>
          <p:nvPr/>
        </p:nvSpPr>
        <p:spPr>
          <a:xfrm rot="2907409">
            <a:off x="7157545" y="7446303"/>
            <a:ext cx="1265274" cy="780116"/>
          </a:xfrm>
          <a:prstGeom prst="rightArrow">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Open Sans Extrabold"/>
              <a:ea typeface="Open Sans Extrabold"/>
              <a:cs typeface="Open Sans Extrabold"/>
              <a:sym typeface="Open Sans Extrabold"/>
            </a:endParaRPr>
          </a:p>
        </p:txBody>
      </p:sp>
    </p:spTree>
    <p:extLst>
      <p:ext uri="{BB962C8B-B14F-4D97-AF65-F5344CB8AC3E}">
        <p14:creationId xmlns:p14="http://schemas.microsoft.com/office/powerpoint/2010/main" val="354428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842C33A4-DE11-43FE-9A32-CBEE0551A7CB}"/>
              </a:ext>
            </a:extLst>
          </p:cNvPr>
          <p:cNvPicPr>
            <a:picLocks noGrp="1" noChangeAspect="1"/>
          </p:cNvPicPr>
          <p:nvPr>
            <p:ph idx="4294967295"/>
          </p:nvPr>
        </p:nvPicPr>
        <p:blipFill>
          <a:blip r:embed="rId2"/>
          <a:stretch>
            <a:fillRect/>
          </a:stretch>
        </p:blipFill>
        <p:spPr>
          <a:xfrm>
            <a:off x="1403350" y="1835150"/>
            <a:ext cx="21577300" cy="10045700"/>
          </a:xfrm>
        </p:spPr>
      </p:pic>
      <p:sp>
        <p:nvSpPr>
          <p:cNvPr id="6" name="Pfeil: nach rechts 5">
            <a:extLst>
              <a:ext uri="{FF2B5EF4-FFF2-40B4-BE49-F238E27FC236}">
                <a16:creationId xmlns:a16="http://schemas.microsoft.com/office/drawing/2014/main" id="{CFAB01FC-40E4-486C-975D-79AC11946294}"/>
              </a:ext>
            </a:extLst>
          </p:cNvPr>
          <p:cNvSpPr/>
          <p:nvPr/>
        </p:nvSpPr>
        <p:spPr>
          <a:xfrm rot="370512">
            <a:off x="2280746" y="5471029"/>
            <a:ext cx="1265274" cy="780116"/>
          </a:xfrm>
          <a:prstGeom prst="rightArrow">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Open Sans Extrabold"/>
              <a:ea typeface="Open Sans Extrabold"/>
              <a:cs typeface="Open Sans Extrabold"/>
              <a:sym typeface="Open Sans Extrabold"/>
            </a:endParaRPr>
          </a:p>
        </p:txBody>
      </p:sp>
    </p:spTree>
    <p:extLst>
      <p:ext uri="{BB962C8B-B14F-4D97-AF65-F5344CB8AC3E}">
        <p14:creationId xmlns:p14="http://schemas.microsoft.com/office/powerpoint/2010/main" val="407966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39B117B-CF40-4F6E-BDFC-8E9D6C533B8B}"/>
              </a:ext>
            </a:extLst>
          </p:cNvPr>
          <p:cNvPicPr>
            <a:picLocks noChangeAspect="1"/>
          </p:cNvPicPr>
          <p:nvPr/>
        </p:nvPicPr>
        <p:blipFill>
          <a:blip r:embed="rId2"/>
          <a:stretch>
            <a:fillRect/>
          </a:stretch>
        </p:blipFill>
        <p:spPr>
          <a:xfrm>
            <a:off x="3162860" y="668115"/>
            <a:ext cx="18058279" cy="12073381"/>
          </a:xfrm>
          <a:prstGeom prst="rect">
            <a:avLst/>
          </a:prstGeom>
        </p:spPr>
      </p:pic>
    </p:spTree>
    <p:extLst>
      <p:ext uri="{BB962C8B-B14F-4D97-AF65-F5344CB8AC3E}">
        <p14:creationId xmlns:p14="http://schemas.microsoft.com/office/powerpoint/2010/main" val="2233900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E141458-202D-484C-936A-446224920B7A}"/>
              </a:ext>
            </a:extLst>
          </p:cNvPr>
          <p:cNvPicPr>
            <a:picLocks noChangeAspect="1"/>
          </p:cNvPicPr>
          <p:nvPr/>
        </p:nvPicPr>
        <p:blipFill>
          <a:blip r:embed="rId2"/>
          <a:stretch>
            <a:fillRect/>
          </a:stretch>
        </p:blipFill>
        <p:spPr>
          <a:xfrm>
            <a:off x="2205276" y="1265142"/>
            <a:ext cx="19973448" cy="11185715"/>
          </a:xfrm>
          <a:prstGeom prst="rect">
            <a:avLst/>
          </a:prstGeom>
        </p:spPr>
      </p:pic>
      <p:sp>
        <p:nvSpPr>
          <p:cNvPr id="4" name="Pfeil: nach rechts 3">
            <a:extLst>
              <a:ext uri="{FF2B5EF4-FFF2-40B4-BE49-F238E27FC236}">
                <a16:creationId xmlns:a16="http://schemas.microsoft.com/office/drawing/2014/main" id="{0B1CD81B-E843-4F91-88F9-560177709E7B}"/>
              </a:ext>
            </a:extLst>
          </p:cNvPr>
          <p:cNvSpPr/>
          <p:nvPr/>
        </p:nvSpPr>
        <p:spPr>
          <a:xfrm rot="370512">
            <a:off x="5452571" y="5156703"/>
            <a:ext cx="1265274" cy="780116"/>
          </a:xfrm>
          <a:prstGeom prst="rightArrow">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Open Sans Extrabold"/>
              <a:ea typeface="Open Sans Extrabold"/>
              <a:cs typeface="Open Sans Extrabold"/>
              <a:sym typeface="Open Sans Extrabold"/>
            </a:endParaRPr>
          </a:p>
        </p:txBody>
      </p:sp>
    </p:spTree>
    <p:extLst>
      <p:ext uri="{BB962C8B-B14F-4D97-AF65-F5344CB8AC3E}">
        <p14:creationId xmlns:p14="http://schemas.microsoft.com/office/powerpoint/2010/main" val="2639692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842C33A4-DE11-43FE-9A32-CBEE0551A7C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a:stretch/>
        </p:blipFill>
        <p:spPr>
          <a:xfrm>
            <a:off x="2195122" y="1237500"/>
            <a:ext cx="19993756" cy="11240999"/>
          </a:xfrm>
        </p:spPr>
      </p:pic>
      <p:sp>
        <p:nvSpPr>
          <p:cNvPr id="6" name="Pfeil: nach rechts 5">
            <a:extLst>
              <a:ext uri="{FF2B5EF4-FFF2-40B4-BE49-F238E27FC236}">
                <a16:creationId xmlns:a16="http://schemas.microsoft.com/office/drawing/2014/main" id="{CFAB01FC-40E4-486C-975D-79AC11946294}"/>
              </a:ext>
            </a:extLst>
          </p:cNvPr>
          <p:cNvSpPr/>
          <p:nvPr/>
        </p:nvSpPr>
        <p:spPr>
          <a:xfrm rot="370512">
            <a:off x="2621502" y="7430456"/>
            <a:ext cx="1265274" cy="780116"/>
          </a:xfrm>
          <a:prstGeom prst="rightArrow">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Open Sans Extrabold"/>
              <a:ea typeface="Open Sans Extrabold"/>
              <a:cs typeface="Open Sans Extrabold"/>
              <a:sym typeface="Open Sans Extrabold"/>
            </a:endParaRPr>
          </a:p>
        </p:txBody>
      </p:sp>
    </p:spTree>
    <p:extLst>
      <p:ext uri="{BB962C8B-B14F-4D97-AF65-F5344CB8AC3E}">
        <p14:creationId xmlns:p14="http://schemas.microsoft.com/office/powerpoint/2010/main" val="2803689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B5BD6D24-A11B-4C50-A1F0-E5C0CFEE7561}"/>
              </a:ext>
            </a:extLst>
          </p:cNvPr>
          <p:cNvPicPr>
            <a:picLocks noChangeAspect="1"/>
          </p:cNvPicPr>
          <p:nvPr/>
        </p:nvPicPr>
        <p:blipFill rotWithShape="1">
          <a:blip r:embed="rId3"/>
          <a:srcRect r="13930" b="22334"/>
          <a:stretch/>
        </p:blipFill>
        <p:spPr>
          <a:xfrm>
            <a:off x="3290238" y="2964323"/>
            <a:ext cx="17803523" cy="10021426"/>
          </a:xfrm>
          <a:prstGeom prst="rect">
            <a:avLst/>
          </a:prstGeom>
        </p:spPr>
      </p:pic>
      <p:sp>
        <p:nvSpPr>
          <p:cNvPr id="5" name="Pfeil: nach rechts 4">
            <a:extLst>
              <a:ext uri="{FF2B5EF4-FFF2-40B4-BE49-F238E27FC236}">
                <a16:creationId xmlns:a16="http://schemas.microsoft.com/office/drawing/2014/main" id="{4F09D20D-CF18-44D5-BCA2-B1D11C59936C}"/>
              </a:ext>
            </a:extLst>
          </p:cNvPr>
          <p:cNvSpPr/>
          <p:nvPr/>
        </p:nvSpPr>
        <p:spPr>
          <a:xfrm rot="370512">
            <a:off x="2195575" y="8040825"/>
            <a:ext cx="1265274" cy="780116"/>
          </a:xfrm>
          <a:prstGeom prst="rightArrow">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Open Sans Extrabold"/>
              <a:ea typeface="Open Sans Extrabold"/>
              <a:cs typeface="Open Sans Extrabold"/>
              <a:sym typeface="Open Sans Extrabold"/>
            </a:endParaRPr>
          </a:p>
        </p:txBody>
      </p:sp>
      <p:sp>
        <p:nvSpPr>
          <p:cNvPr id="2" name="Titel 1">
            <a:extLst>
              <a:ext uri="{FF2B5EF4-FFF2-40B4-BE49-F238E27FC236}">
                <a16:creationId xmlns:a16="http://schemas.microsoft.com/office/drawing/2014/main" id="{DAE4B2B3-9154-411C-99F5-8AD57BCEBE40}"/>
              </a:ext>
            </a:extLst>
          </p:cNvPr>
          <p:cNvSpPr>
            <a:spLocks noGrp="1"/>
          </p:cNvSpPr>
          <p:nvPr>
            <p:ph type="title"/>
          </p:nvPr>
        </p:nvSpPr>
        <p:spPr>
          <a:xfrm>
            <a:off x="1676399" y="313197"/>
            <a:ext cx="21031200" cy="2651126"/>
          </a:xfrm>
        </p:spPr>
        <p:txBody>
          <a:bodyPr/>
          <a:lstStyle/>
          <a:p>
            <a:r>
              <a:rPr lang="en-US" dirty="0"/>
              <a:t>Exercises (Labs)</a:t>
            </a:r>
          </a:p>
        </p:txBody>
      </p:sp>
    </p:spTree>
    <p:extLst>
      <p:ext uri="{BB962C8B-B14F-4D97-AF65-F5344CB8AC3E}">
        <p14:creationId xmlns:p14="http://schemas.microsoft.com/office/powerpoint/2010/main" val="2302771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CCA020-B186-49B7-B895-D0B590BAD86F}"/>
              </a:ext>
            </a:extLst>
          </p:cNvPr>
          <p:cNvSpPr>
            <a:spLocks noGrp="1"/>
          </p:cNvSpPr>
          <p:nvPr>
            <p:ph type="title"/>
          </p:nvPr>
        </p:nvSpPr>
        <p:spPr/>
        <p:txBody>
          <a:bodyPr/>
          <a:lstStyle/>
          <a:p>
            <a:r>
              <a:rPr lang="en-US"/>
              <a:t>Exercises</a:t>
            </a:r>
          </a:p>
        </p:txBody>
      </p:sp>
      <p:sp>
        <p:nvSpPr>
          <p:cNvPr id="3" name="Inhaltsplatzhalter 2">
            <a:extLst>
              <a:ext uri="{FF2B5EF4-FFF2-40B4-BE49-F238E27FC236}">
                <a16:creationId xmlns:a16="http://schemas.microsoft.com/office/drawing/2014/main" id="{6DF63FFA-D57A-4126-A187-5B05094E99A6}"/>
              </a:ext>
            </a:extLst>
          </p:cNvPr>
          <p:cNvSpPr>
            <a:spLocks noGrp="1"/>
          </p:cNvSpPr>
          <p:nvPr>
            <p:ph idx="1"/>
          </p:nvPr>
        </p:nvSpPr>
        <p:spPr>
          <a:xfrm>
            <a:off x="5050971" y="4718049"/>
            <a:ext cx="13465629" cy="8267700"/>
          </a:xfrm>
        </p:spPr>
        <p:txBody>
          <a:bodyPr>
            <a:normAutofit/>
          </a:bodyPr>
          <a:lstStyle/>
          <a:p>
            <a:pPr>
              <a:lnSpc>
                <a:spcPct val="100000"/>
              </a:lnSpc>
            </a:pPr>
            <a:r>
              <a:rPr lang="en-US" dirty="0"/>
              <a:t>Each week two to four of you will present the learnings from the exercises</a:t>
            </a:r>
          </a:p>
          <a:p>
            <a:pPr>
              <a:lnSpc>
                <a:spcPct val="100000"/>
              </a:lnSpc>
            </a:pPr>
            <a:r>
              <a:rPr lang="en-US" dirty="0"/>
              <a:t>Each of you presents at least once</a:t>
            </a:r>
          </a:p>
          <a:p>
            <a:pPr>
              <a:lnSpc>
                <a:spcPct val="100000"/>
              </a:lnSpc>
            </a:pPr>
            <a:r>
              <a:rPr lang="en-US" dirty="0"/>
              <a:t>Your presentation should take no longer than 6 minutes</a:t>
            </a:r>
          </a:p>
          <a:p>
            <a:pPr>
              <a:lnSpc>
                <a:spcPct val="100000"/>
              </a:lnSpc>
            </a:pPr>
            <a:r>
              <a:rPr lang="en-US" dirty="0"/>
              <a:t>We will provide with a template for your presentation</a:t>
            </a:r>
          </a:p>
          <a:p>
            <a:pPr>
              <a:lnSpc>
                <a:spcPct val="100000"/>
              </a:lnSpc>
            </a:pPr>
            <a:endParaRPr lang="en-US" dirty="0"/>
          </a:p>
        </p:txBody>
      </p:sp>
    </p:spTree>
    <p:extLst>
      <p:ext uri="{BB962C8B-B14F-4D97-AF65-F5344CB8AC3E}">
        <p14:creationId xmlns:p14="http://schemas.microsoft.com/office/powerpoint/2010/main" val="1765516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BFFDFE-6A8A-9E91-738A-A60A8C9472E8}"/>
              </a:ext>
            </a:extLst>
          </p:cNvPr>
          <p:cNvSpPr>
            <a:spLocks noGrp="1"/>
          </p:cNvSpPr>
          <p:nvPr>
            <p:ph type="title"/>
          </p:nvPr>
        </p:nvSpPr>
        <p:spPr/>
        <p:txBody>
          <a:bodyPr/>
          <a:lstStyle/>
          <a:p>
            <a:r>
              <a:rPr lang="de-DE" dirty="0" err="1"/>
              <a:t>Overcoming</a:t>
            </a:r>
            <a:r>
              <a:rPr lang="de-DE" dirty="0"/>
              <a:t> </a:t>
            </a:r>
            <a:r>
              <a:rPr lang="de-DE" dirty="0" err="1"/>
              <a:t>obstacles</a:t>
            </a:r>
            <a:endParaRPr lang="de-DE" dirty="0"/>
          </a:p>
        </p:txBody>
      </p:sp>
      <p:sp>
        <p:nvSpPr>
          <p:cNvPr id="3" name="Inhaltsplatzhalter 2">
            <a:extLst>
              <a:ext uri="{FF2B5EF4-FFF2-40B4-BE49-F238E27FC236}">
                <a16:creationId xmlns:a16="http://schemas.microsoft.com/office/drawing/2014/main" id="{5BEABC6E-67EE-4130-FE63-E4B2346B8D5B}"/>
              </a:ext>
            </a:extLst>
          </p:cNvPr>
          <p:cNvSpPr>
            <a:spLocks noGrp="1"/>
          </p:cNvSpPr>
          <p:nvPr>
            <p:ph idx="1"/>
          </p:nvPr>
        </p:nvSpPr>
        <p:spPr/>
        <p:txBody>
          <a:bodyPr/>
          <a:lstStyle/>
          <a:p>
            <a:pPr>
              <a:lnSpc>
                <a:spcPct val="100000"/>
              </a:lnSpc>
            </a:pPr>
            <a:r>
              <a:rPr lang="de-DE" dirty="0"/>
              <a:t>Use </a:t>
            </a:r>
            <a:r>
              <a:rPr lang="de-DE" dirty="0" err="1"/>
              <a:t>this</a:t>
            </a:r>
            <a:r>
              <a:rPr lang="de-DE" dirty="0"/>
              <a:t> </a:t>
            </a:r>
            <a:r>
              <a:rPr lang="de-DE" dirty="0" err="1"/>
              <a:t>slide</a:t>
            </a:r>
            <a:r>
              <a:rPr lang="de-DE" dirty="0"/>
              <a:t> </a:t>
            </a:r>
            <a:r>
              <a:rPr lang="de-DE" dirty="0" err="1"/>
              <a:t>to</a:t>
            </a:r>
            <a:r>
              <a:rPr lang="de-DE" dirty="0"/>
              <a:t> </a:t>
            </a:r>
            <a:r>
              <a:rPr lang="de-DE" dirty="0" err="1"/>
              <a:t>present</a:t>
            </a:r>
            <a:r>
              <a:rPr lang="de-DE" dirty="0"/>
              <a:t> </a:t>
            </a:r>
            <a:r>
              <a:rPr lang="de-DE" dirty="0" err="1"/>
              <a:t>the</a:t>
            </a:r>
            <a:r>
              <a:rPr lang="de-DE" dirty="0"/>
              <a:t> </a:t>
            </a:r>
            <a:r>
              <a:rPr lang="de-DE" dirty="0" err="1"/>
              <a:t>challenges</a:t>
            </a:r>
            <a:r>
              <a:rPr lang="de-DE" dirty="0"/>
              <a:t> </a:t>
            </a:r>
            <a:r>
              <a:rPr lang="de-DE" dirty="0" err="1"/>
              <a:t>you</a:t>
            </a:r>
            <a:r>
              <a:rPr lang="de-DE" dirty="0"/>
              <a:t> </a:t>
            </a:r>
            <a:r>
              <a:rPr lang="de-DE" dirty="0" err="1"/>
              <a:t>faced</a:t>
            </a:r>
            <a:r>
              <a:rPr lang="de-DE" dirty="0"/>
              <a:t> </a:t>
            </a:r>
            <a:r>
              <a:rPr lang="de-DE" dirty="0" err="1"/>
              <a:t>during</a:t>
            </a:r>
            <a:r>
              <a:rPr lang="de-DE" dirty="0"/>
              <a:t> </a:t>
            </a:r>
            <a:r>
              <a:rPr lang="de-DE" dirty="0" err="1"/>
              <a:t>this</a:t>
            </a:r>
            <a:r>
              <a:rPr lang="de-DE" dirty="0"/>
              <a:t> </a:t>
            </a:r>
            <a:r>
              <a:rPr lang="de-DE" dirty="0" err="1"/>
              <a:t>exercise</a:t>
            </a:r>
            <a:endParaRPr lang="de-DE" dirty="0"/>
          </a:p>
          <a:p>
            <a:pPr>
              <a:lnSpc>
                <a:spcPct val="100000"/>
              </a:lnSpc>
            </a:pPr>
            <a:r>
              <a:rPr lang="de-DE" dirty="0" err="1"/>
              <a:t>Describe</a:t>
            </a:r>
            <a:r>
              <a:rPr lang="de-DE" dirty="0"/>
              <a:t> </a:t>
            </a:r>
            <a:r>
              <a:rPr lang="de-DE" dirty="0" err="1"/>
              <a:t>the</a:t>
            </a:r>
            <a:r>
              <a:rPr lang="de-DE" dirty="0"/>
              <a:t> </a:t>
            </a:r>
            <a:r>
              <a:rPr lang="de-DE" dirty="0" err="1"/>
              <a:t>process</a:t>
            </a:r>
            <a:r>
              <a:rPr lang="de-DE" dirty="0"/>
              <a:t> </a:t>
            </a:r>
            <a:r>
              <a:rPr lang="de-DE" dirty="0" err="1"/>
              <a:t>of</a:t>
            </a:r>
            <a:r>
              <a:rPr lang="de-DE" dirty="0"/>
              <a:t> </a:t>
            </a:r>
            <a:r>
              <a:rPr lang="de-DE" dirty="0" err="1"/>
              <a:t>running</a:t>
            </a:r>
            <a:r>
              <a:rPr lang="de-DE" dirty="0"/>
              <a:t> </a:t>
            </a:r>
            <a:r>
              <a:rPr lang="de-DE" dirty="0" err="1"/>
              <a:t>into</a:t>
            </a:r>
            <a:r>
              <a:rPr lang="de-DE" dirty="0"/>
              <a:t> a </a:t>
            </a:r>
            <a:r>
              <a:rPr lang="de-DE" dirty="0" err="1"/>
              <a:t>problem</a:t>
            </a:r>
            <a:r>
              <a:rPr lang="de-DE" dirty="0"/>
              <a:t> and </a:t>
            </a:r>
            <a:r>
              <a:rPr lang="de-DE" dirty="0" err="1"/>
              <a:t>how</a:t>
            </a:r>
            <a:r>
              <a:rPr lang="de-DE" dirty="0"/>
              <a:t> </a:t>
            </a:r>
            <a:r>
              <a:rPr lang="de-DE" dirty="0" err="1"/>
              <a:t>you</a:t>
            </a:r>
            <a:r>
              <a:rPr lang="de-DE" dirty="0"/>
              <a:t> </a:t>
            </a:r>
            <a:r>
              <a:rPr lang="de-DE" dirty="0" err="1"/>
              <a:t>fixed</a:t>
            </a:r>
            <a:r>
              <a:rPr lang="de-DE" dirty="0"/>
              <a:t> </a:t>
            </a:r>
            <a:r>
              <a:rPr lang="de-DE" dirty="0" err="1"/>
              <a:t>it</a:t>
            </a:r>
            <a:r>
              <a:rPr lang="de-DE" dirty="0"/>
              <a:t> </a:t>
            </a:r>
            <a:r>
              <a:rPr lang="de-DE" dirty="0" err="1"/>
              <a:t>or</a:t>
            </a:r>
            <a:r>
              <a:rPr lang="de-DE" dirty="0"/>
              <a:t> </a:t>
            </a:r>
            <a:r>
              <a:rPr lang="de-DE" dirty="0" err="1"/>
              <a:t>why</a:t>
            </a:r>
            <a:r>
              <a:rPr lang="de-DE" dirty="0"/>
              <a:t> </a:t>
            </a:r>
            <a:r>
              <a:rPr lang="de-DE" dirty="0" err="1"/>
              <a:t>the</a:t>
            </a:r>
            <a:r>
              <a:rPr lang="de-DE" dirty="0"/>
              <a:t> </a:t>
            </a:r>
            <a:r>
              <a:rPr lang="de-DE" dirty="0" err="1"/>
              <a:t>problem</a:t>
            </a:r>
            <a:r>
              <a:rPr lang="de-DE" dirty="0"/>
              <a:t> still </a:t>
            </a:r>
            <a:r>
              <a:rPr lang="de-DE" dirty="0" err="1"/>
              <a:t>remains</a:t>
            </a:r>
            <a:endParaRPr lang="de-DE" dirty="0"/>
          </a:p>
          <a:p>
            <a:pPr>
              <a:lnSpc>
                <a:spcPct val="100000"/>
              </a:lnSpc>
            </a:pPr>
            <a:r>
              <a:rPr lang="de-DE" dirty="0" err="1"/>
              <a:t>There</a:t>
            </a:r>
            <a:r>
              <a:rPr lang="de-DE" dirty="0"/>
              <a:t> </a:t>
            </a:r>
            <a:r>
              <a:rPr lang="de-DE" dirty="0" err="1"/>
              <a:t>are</a:t>
            </a:r>
            <a:r>
              <a:rPr lang="de-DE" dirty="0"/>
              <a:t> </a:t>
            </a:r>
            <a:r>
              <a:rPr lang="de-DE" dirty="0" err="1"/>
              <a:t>no</a:t>
            </a:r>
            <a:r>
              <a:rPr lang="de-DE" dirty="0"/>
              <a:t> </a:t>
            </a:r>
            <a:r>
              <a:rPr lang="de-DE" dirty="0" err="1"/>
              <a:t>wrong</a:t>
            </a:r>
            <a:r>
              <a:rPr lang="de-DE" dirty="0"/>
              <a:t> </a:t>
            </a:r>
            <a:r>
              <a:rPr lang="de-DE" dirty="0" err="1"/>
              <a:t>answers</a:t>
            </a:r>
            <a:r>
              <a:rPr lang="de-DE" dirty="0"/>
              <a:t> </a:t>
            </a:r>
            <a:r>
              <a:rPr lang="de-DE" dirty="0" err="1"/>
              <a:t>here</a:t>
            </a:r>
            <a:r>
              <a:rPr lang="de-DE" dirty="0"/>
              <a:t>, </a:t>
            </a:r>
            <a:r>
              <a:rPr lang="de-DE" dirty="0" err="1"/>
              <a:t>even</a:t>
            </a:r>
            <a:r>
              <a:rPr lang="de-DE" dirty="0"/>
              <a:t> </a:t>
            </a:r>
            <a:r>
              <a:rPr lang="de-DE" dirty="0" err="1"/>
              <a:t>if</a:t>
            </a:r>
            <a:r>
              <a:rPr lang="de-DE" dirty="0"/>
              <a:t> </a:t>
            </a:r>
            <a:r>
              <a:rPr lang="de-DE" dirty="0" err="1"/>
              <a:t>your</a:t>
            </a:r>
            <a:r>
              <a:rPr lang="de-DE" dirty="0"/>
              <a:t> </a:t>
            </a:r>
            <a:r>
              <a:rPr lang="de-DE" dirty="0" err="1"/>
              <a:t>problems</a:t>
            </a:r>
            <a:r>
              <a:rPr lang="de-DE" dirty="0"/>
              <a:t> </a:t>
            </a:r>
            <a:r>
              <a:rPr lang="de-DE" dirty="0" err="1"/>
              <a:t>seem</a:t>
            </a:r>
            <a:r>
              <a:rPr lang="de-DE" dirty="0"/>
              <a:t> trivial </a:t>
            </a:r>
            <a:r>
              <a:rPr lang="de-DE" dirty="0" err="1"/>
              <a:t>others</a:t>
            </a:r>
            <a:r>
              <a:rPr lang="de-DE" dirty="0"/>
              <a:t> </a:t>
            </a:r>
            <a:r>
              <a:rPr lang="de-DE" dirty="0" err="1"/>
              <a:t>might</a:t>
            </a:r>
            <a:r>
              <a:rPr lang="de-DE" dirty="0"/>
              <a:t> </a:t>
            </a:r>
            <a:r>
              <a:rPr lang="de-DE" dirty="0" err="1"/>
              <a:t>have</a:t>
            </a:r>
            <a:r>
              <a:rPr lang="de-DE" dirty="0"/>
              <a:t> </a:t>
            </a:r>
            <a:r>
              <a:rPr lang="de-DE" dirty="0" err="1"/>
              <a:t>had</a:t>
            </a:r>
            <a:r>
              <a:rPr lang="de-DE" dirty="0"/>
              <a:t> </a:t>
            </a:r>
            <a:r>
              <a:rPr lang="de-DE" dirty="0" err="1"/>
              <a:t>the</a:t>
            </a:r>
            <a:r>
              <a:rPr lang="de-DE" dirty="0"/>
              <a:t> same </a:t>
            </a:r>
            <a:r>
              <a:rPr lang="de-DE" dirty="0" err="1"/>
              <a:t>probelm</a:t>
            </a:r>
            <a:r>
              <a:rPr lang="de-DE" dirty="0"/>
              <a:t> and will </a:t>
            </a:r>
            <a:r>
              <a:rPr lang="de-DE" dirty="0" err="1"/>
              <a:t>benefit</a:t>
            </a:r>
            <a:r>
              <a:rPr lang="de-DE" dirty="0"/>
              <a:t> </a:t>
            </a:r>
            <a:r>
              <a:rPr lang="de-DE" dirty="0" err="1"/>
              <a:t>from</a:t>
            </a:r>
            <a:r>
              <a:rPr lang="de-DE" dirty="0"/>
              <a:t> </a:t>
            </a:r>
            <a:r>
              <a:rPr lang="de-DE" dirty="0" err="1"/>
              <a:t>your</a:t>
            </a:r>
            <a:r>
              <a:rPr lang="de-DE" dirty="0"/>
              <a:t> </a:t>
            </a:r>
            <a:r>
              <a:rPr lang="de-DE" dirty="0" err="1"/>
              <a:t>experience</a:t>
            </a:r>
            <a:endParaRPr lang="de-DE" dirty="0"/>
          </a:p>
          <a:p>
            <a:pPr>
              <a:lnSpc>
                <a:spcPct val="100000"/>
              </a:lnSpc>
            </a:pPr>
            <a:r>
              <a:rPr lang="de-DE" dirty="0" err="1"/>
              <a:t>Make</a:t>
            </a:r>
            <a:r>
              <a:rPr lang="de-DE" dirty="0"/>
              <a:t> </a:t>
            </a:r>
            <a:r>
              <a:rPr lang="de-DE" dirty="0" err="1"/>
              <a:t>sure</a:t>
            </a:r>
            <a:r>
              <a:rPr lang="de-DE" dirty="0"/>
              <a:t> </a:t>
            </a:r>
            <a:r>
              <a:rPr lang="de-DE" dirty="0" err="1"/>
              <a:t>to</a:t>
            </a:r>
            <a:r>
              <a:rPr lang="de-DE" dirty="0"/>
              <a:t> </a:t>
            </a:r>
            <a:r>
              <a:rPr lang="de-DE" dirty="0" err="1"/>
              <a:t>include</a:t>
            </a:r>
            <a:r>
              <a:rPr lang="de-DE" dirty="0"/>
              <a:t> </a:t>
            </a:r>
            <a:r>
              <a:rPr lang="de-DE" dirty="0" err="1"/>
              <a:t>some</a:t>
            </a:r>
            <a:r>
              <a:rPr lang="de-DE" dirty="0"/>
              <a:t> </a:t>
            </a:r>
            <a:r>
              <a:rPr lang="de-DE" dirty="0" err="1"/>
              <a:t>screenshots</a:t>
            </a:r>
            <a:r>
              <a:rPr lang="de-DE" dirty="0"/>
              <a:t> </a:t>
            </a:r>
            <a:r>
              <a:rPr lang="de-DE" dirty="0" err="1"/>
              <a:t>of</a:t>
            </a:r>
            <a:r>
              <a:rPr lang="de-DE" dirty="0"/>
              <a:t> code </a:t>
            </a:r>
            <a:r>
              <a:rPr lang="de-DE" dirty="0" err="1"/>
              <a:t>highlighting</a:t>
            </a:r>
            <a:r>
              <a:rPr lang="de-DE" dirty="0"/>
              <a:t> </a:t>
            </a:r>
            <a:r>
              <a:rPr lang="de-DE" dirty="0" err="1"/>
              <a:t>what</a:t>
            </a:r>
            <a:r>
              <a:rPr lang="de-DE" dirty="0"/>
              <a:t> </a:t>
            </a:r>
            <a:r>
              <a:rPr lang="de-DE" dirty="0" err="1"/>
              <a:t>you</a:t>
            </a:r>
            <a:r>
              <a:rPr lang="de-DE" dirty="0"/>
              <a:t> </a:t>
            </a:r>
            <a:r>
              <a:rPr lang="de-DE" dirty="0" err="1"/>
              <a:t>are</a:t>
            </a:r>
            <a:r>
              <a:rPr lang="de-DE" dirty="0"/>
              <a:t> </a:t>
            </a:r>
            <a:r>
              <a:rPr lang="de-DE" dirty="0" err="1"/>
              <a:t>talking</a:t>
            </a:r>
            <a:r>
              <a:rPr lang="de-DE" dirty="0"/>
              <a:t> </a:t>
            </a:r>
            <a:r>
              <a:rPr lang="de-DE" dirty="0" err="1"/>
              <a:t>about</a:t>
            </a:r>
            <a:r>
              <a:rPr lang="de-DE" dirty="0"/>
              <a:t> (</a:t>
            </a:r>
            <a:r>
              <a:rPr lang="de-DE" dirty="0" err="1"/>
              <a:t>only</a:t>
            </a:r>
            <a:r>
              <a:rPr lang="de-DE" dirty="0"/>
              <a:t> a </a:t>
            </a:r>
            <a:r>
              <a:rPr lang="de-DE" dirty="0" err="1"/>
              <a:t>few</a:t>
            </a:r>
            <a:r>
              <a:rPr lang="de-DE" dirty="0"/>
              <a:t> </a:t>
            </a:r>
            <a:r>
              <a:rPr lang="de-DE" dirty="0" err="1"/>
              <a:t>lines</a:t>
            </a:r>
            <a:r>
              <a:rPr lang="de-DE" dirty="0"/>
              <a:t>)</a:t>
            </a:r>
          </a:p>
        </p:txBody>
      </p:sp>
    </p:spTree>
    <p:extLst>
      <p:ext uri="{BB962C8B-B14F-4D97-AF65-F5344CB8AC3E}">
        <p14:creationId xmlns:p14="http://schemas.microsoft.com/office/powerpoint/2010/main" val="62258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BBC85402-7893-4832-9ED6-CB0CDF021DBD}"/>
              </a:ext>
            </a:extLst>
          </p:cNvPr>
          <p:cNvSpPr>
            <a:spLocks noGrp="1"/>
          </p:cNvSpPr>
          <p:nvPr>
            <p:ph type="title"/>
          </p:nvPr>
        </p:nvSpPr>
        <p:spPr>
          <a:xfrm>
            <a:off x="1676400" y="4987926"/>
            <a:ext cx="21031200" cy="2651126"/>
          </a:xfrm>
        </p:spPr>
        <p:txBody>
          <a:bodyPr/>
          <a:lstStyle/>
          <a:p>
            <a:r>
              <a:rPr lang="en-US" dirty="0"/>
              <a:t>Personal Introduction</a:t>
            </a:r>
          </a:p>
        </p:txBody>
      </p:sp>
    </p:spTree>
    <p:extLst>
      <p:ext uri="{BB962C8B-B14F-4D97-AF65-F5344CB8AC3E}">
        <p14:creationId xmlns:p14="http://schemas.microsoft.com/office/powerpoint/2010/main" val="873222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BFFDFE-6A8A-9E91-738A-A60A8C9472E8}"/>
              </a:ext>
            </a:extLst>
          </p:cNvPr>
          <p:cNvSpPr>
            <a:spLocks noGrp="1"/>
          </p:cNvSpPr>
          <p:nvPr>
            <p:ph type="title"/>
          </p:nvPr>
        </p:nvSpPr>
        <p:spPr/>
        <p:txBody>
          <a:bodyPr/>
          <a:lstStyle/>
          <a:p>
            <a:r>
              <a:rPr lang="en-US" b="0" i="0" dirty="0" err="1">
                <a:solidFill>
                  <a:srgbClr val="D1D5DB"/>
                </a:solidFill>
                <a:effectLst/>
                <a:latin typeface="Söhne"/>
              </a:rPr>
              <a:t>Unexcpected</a:t>
            </a:r>
            <a:r>
              <a:rPr lang="en-US" b="0" i="0" dirty="0">
                <a:solidFill>
                  <a:srgbClr val="D1D5DB"/>
                </a:solidFill>
                <a:effectLst/>
                <a:latin typeface="Söhne"/>
              </a:rPr>
              <a:t> Discoveries</a:t>
            </a:r>
            <a:endParaRPr lang="de-DE" dirty="0"/>
          </a:p>
        </p:txBody>
      </p:sp>
      <p:sp>
        <p:nvSpPr>
          <p:cNvPr id="3" name="Inhaltsplatzhalter 2">
            <a:extLst>
              <a:ext uri="{FF2B5EF4-FFF2-40B4-BE49-F238E27FC236}">
                <a16:creationId xmlns:a16="http://schemas.microsoft.com/office/drawing/2014/main" id="{5BEABC6E-67EE-4130-FE63-E4B2346B8D5B}"/>
              </a:ext>
            </a:extLst>
          </p:cNvPr>
          <p:cNvSpPr>
            <a:spLocks noGrp="1"/>
          </p:cNvSpPr>
          <p:nvPr>
            <p:ph idx="1"/>
          </p:nvPr>
        </p:nvSpPr>
        <p:spPr/>
        <p:txBody>
          <a:bodyPr>
            <a:normAutofit/>
          </a:bodyPr>
          <a:lstStyle/>
          <a:p>
            <a:pPr>
              <a:lnSpc>
                <a:spcPct val="110000"/>
              </a:lnSpc>
            </a:pPr>
            <a:r>
              <a:rPr lang="de-DE" dirty="0"/>
              <a:t>Use </a:t>
            </a:r>
            <a:r>
              <a:rPr lang="de-DE" dirty="0" err="1"/>
              <a:t>this</a:t>
            </a:r>
            <a:r>
              <a:rPr lang="de-DE" dirty="0"/>
              <a:t> </a:t>
            </a:r>
            <a:r>
              <a:rPr lang="de-DE" dirty="0" err="1"/>
              <a:t>slide</a:t>
            </a:r>
            <a:r>
              <a:rPr lang="de-DE" dirty="0"/>
              <a:t> </a:t>
            </a:r>
            <a:r>
              <a:rPr lang="de-DE" dirty="0" err="1"/>
              <a:t>to</a:t>
            </a:r>
            <a:r>
              <a:rPr lang="de-DE" dirty="0"/>
              <a:t> </a:t>
            </a:r>
            <a:r>
              <a:rPr lang="de-DE" dirty="0" err="1"/>
              <a:t>present</a:t>
            </a:r>
            <a:r>
              <a:rPr lang="de-DE" dirty="0"/>
              <a:t> </a:t>
            </a:r>
            <a:r>
              <a:rPr lang="de-DE" dirty="0" err="1"/>
              <a:t>what</a:t>
            </a:r>
            <a:r>
              <a:rPr lang="de-DE" dirty="0"/>
              <a:t> </a:t>
            </a:r>
            <a:r>
              <a:rPr lang="de-DE" dirty="0" err="1"/>
              <a:t>surprised</a:t>
            </a:r>
            <a:r>
              <a:rPr lang="de-DE" dirty="0"/>
              <a:t> </a:t>
            </a:r>
            <a:r>
              <a:rPr lang="de-DE" dirty="0" err="1"/>
              <a:t>you</a:t>
            </a:r>
            <a:r>
              <a:rPr lang="de-DE" dirty="0"/>
              <a:t> </a:t>
            </a:r>
            <a:r>
              <a:rPr lang="de-DE" dirty="0" err="1"/>
              <a:t>the</a:t>
            </a:r>
            <a:r>
              <a:rPr lang="de-DE" dirty="0"/>
              <a:t> </a:t>
            </a:r>
            <a:r>
              <a:rPr lang="de-DE" dirty="0" err="1"/>
              <a:t>most</a:t>
            </a:r>
            <a:r>
              <a:rPr lang="de-DE" dirty="0"/>
              <a:t> </a:t>
            </a:r>
            <a:r>
              <a:rPr lang="de-DE" dirty="0" err="1"/>
              <a:t>about</a:t>
            </a:r>
            <a:r>
              <a:rPr lang="de-DE" dirty="0"/>
              <a:t> </a:t>
            </a:r>
            <a:r>
              <a:rPr lang="de-DE" dirty="0" err="1"/>
              <a:t>this</a:t>
            </a:r>
            <a:r>
              <a:rPr lang="de-DE" dirty="0"/>
              <a:t> </a:t>
            </a:r>
            <a:r>
              <a:rPr lang="de-DE" dirty="0" err="1"/>
              <a:t>weeks</a:t>
            </a:r>
            <a:r>
              <a:rPr lang="de-DE" dirty="0"/>
              <a:t> </a:t>
            </a:r>
            <a:r>
              <a:rPr lang="de-DE" dirty="0" err="1"/>
              <a:t>exercise</a:t>
            </a:r>
            <a:endParaRPr lang="de-DE" dirty="0"/>
          </a:p>
          <a:p>
            <a:pPr>
              <a:lnSpc>
                <a:spcPct val="110000"/>
              </a:lnSpc>
            </a:pPr>
            <a:r>
              <a:rPr lang="de-DE" dirty="0" err="1"/>
              <a:t>It</a:t>
            </a:r>
            <a:r>
              <a:rPr lang="de-DE" dirty="0"/>
              <a:t> </a:t>
            </a:r>
            <a:r>
              <a:rPr lang="de-DE" dirty="0" err="1"/>
              <a:t>can</a:t>
            </a:r>
            <a:r>
              <a:rPr lang="de-DE" dirty="0"/>
              <a:t> </a:t>
            </a:r>
            <a:r>
              <a:rPr lang="de-DE" dirty="0" err="1"/>
              <a:t>be</a:t>
            </a:r>
            <a:r>
              <a:rPr lang="de-DE" dirty="0"/>
              <a:t> </a:t>
            </a:r>
            <a:r>
              <a:rPr lang="de-DE" dirty="0" err="1"/>
              <a:t>something</a:t>
            </a:r>
            <a:r>
              <a:rPr lang="de-DE" dirty="0"/>
              <a:t> </a:t>
            </a:r>
            <a:r>
              <a:rPr lang="de-DE" dirty="0" err="1"/>
              <a:t>new</a:t>
            </a:r>
            <a:r>
              <a:rPr lang="de-DE" dirty="0"/>
              <a:t>, </a:t>
            </a:r>
            <a:r>
              <a:rPr lang="de-DE" dirty="0" err="1"/>
              <a:t>you</a:t>
            </a:r>
            <a:r>
              <a:rPr lang="de-DE" dirty="0"/>
              <a:t> </a:t>
            </a:r>
            <a:r>
              <a:rPr lang="de-DE" dirty="0" err="1"/>
              <a:t>didn´t</a:t>
            </a:r>
            <a:r>
              <a:rPr lang="de-DE" dirty="0"/>
              <a:t> </a:t>
            </a:r>
            <a:r>
              <a:rPr lang="de-DE" dirty="0" err="1"/>
              <a:t>know</a:t>
            </a:r>
            <a:r>
              <a:rPr lang="de-DE" dirty="0"/>
              <a:t> </a:t>
            </a:r>
            <a:r>
              <a:rPr lang="de-DE" dirty="0" err="1"/>
              <a:t>existed</a:t>
            </a:r>
            <a:r>
              <a:rPr lang="de-DE" dirty="0"/>
              <a:t> </a:t>
            </a:r>
            <a:r>
              <a:rPr lang="de-DE" dirty="0" err="1"/>
              <a:t>before</a:t>
            </a:r>
            <a:r>
              <a:rPr lang="de-DE" dirty="0"/>
              <a:t> </a:t>
            </a:r>
            <a:r>
              <a:rPr lang="de-DE" dirty="0" err="1"/>
              <a:t>or</a:t>
            </a:r>
            <a:r>
              <a:rPr lang="de-DE" dirty="0"/>
              <a:t> </a:t>
            </a:r>
            <a:r>
              <a:rPr lang="de-DE" dirty="0" err="1"/>
              <a:t>maybe</a:t>
            </a:r>
            <a:r>
              <a:rPr lang="de-DE" dirty="0"/>
              <a:t> a </a:t>
            </a:r>
            <a:r>
              <a:rPr lang="de-DE" dirty="0" err="1"/>
              <a:t>parameter</a:t>
            </a:r>
            <a:r>
              <a:rPr lang="de-DE" dirty="0"/>
              <a:t> </a:t>
            </a:r>
            <a:r>
              <a:rPr lang="de-DE" dirty="0" err="1"/>
              <a:t>you</a:t>
            </a:r>
            <a:r>
              <a:rPr lang="de-DE" dirty="0"/>
              <a:t> </a:t>
            </a:r>
            <a:r>
              <a:rPr lang="de-DE" dirty="0" err="1"/>
              <a:t>didn´t</a:t>
            </a:r>
            <a:r>
              <a:rPr lang="de-DE" dirty="0"/>
              <a:t> </a:t>
            </a:r>
            <a:r>
              <a:rPr lang="de-DE" dirty="0" err="1"/>
              <a:t>know</a:t>
            </a:r>
            <a:r>
              <a:rPr lang="de-DE" dirty="0"/>
              <a:t> </a:t>
            </a:r>
            <a:r>
              <a:rPr lang="de-DE" dirty="0" err="1"/>
              <a:t>you</a:t>
            </a:r>
            <a:r>
              <a:rPr lang="de-DE" dirty="0"/>
              <a:t> </a:t>
            </a:r>
            <a:r>
              <a:rPr lang="de-DE" dirty="0" err="1"/>
              <a:t>could</a:t>
            </a:r>
            <a:r>
              <a:rPr lang="de-DE" dirty="0"/>
              <a:t> </a:t>
            </a:r>
            <a:r>
              <a:rPr lang="de-DE" dirty="0" err="1"/>
              <a:t>set</a:t>
            </a:r>
            <a:r>
              <a:rPr lang="de-DE" dirty="0"/>
              <a:t> etc. </a:t>
            </a:r>
          </a:p>
          <a:p>
            <a:pPr>
              <a:lnSpc>
                <a:spcPct val="110000"/>
              </a:lnSpc>
            </a:pPr>
            <a:r>
              <a:rPr lang="de-DE" dirty="0" err="1"/>
              <a:t>Again</a:t>
            </a:r>
            <a:r>
              <a:rPr lang="de-DE" dirty="0"/>
              <a:t> </a:t>
            </a:r>
            <a:r>
              <a:rPr lang="de-DE" dirty="0" err="1"/>
              <a:t>there</a:t>
            </a:r>
            <a:r>
              <a:rPr lang="de-DE" dirty="0"/>
              <a:t> </a:t>
            </a:r>
            <a:r>
              <a:rPr lang="de-DE" dirty="0" err="1"/>
              <a:t>are</a:t>
            </a:r>
            <a:r>
              <a:rPr lang="de-DE" dirty="0"/>
              <a:t> </a:t>
            </a:r>
            <a:r>
              <a:rPr lang="de-DE" dirty="0" err="1"/>
              <a:t>no</a:t>
            </a:r>
            <a:r>
              <a:rPr lang="de-DE" dirty="0"/>
              <a:t> </a:t>
            </a:r>
            <a:r>
              <a:rPr lang="de-DE" dirty="0" err="1"/>
              <a:t>wrong</a:t>
            </a:r>
            <a:r>
              <a:rPr lang="de-DE" dirty="0"/>
              <a:t> </a:t>
            </a:r>
            <a:r>
              <a:rPr lang="de-DE" dirty="0" err="1"/>
              <a:t>answers</a:t>
            </a:r>
            <a:r>
              <a:rPr lang="de-DE" dirty="0"/>
              <a:t> </a:t>
            </a:r>
            <a:r>
              <a:rPr lang="de-DE" dirty="0" err="1"/>
              <a:t>here</a:t>
            </a:r>
            <a:r>
              <a:rPr lang="de-DE" dirty="0"/>
              <a:t>, </a:t>
            </a:r>
            <a:r>
              <a:rPr lang="de-DE" dirty="0" err="1"/>
              <a:t>if</a:t>
            </a:r>
            <a:r>
              <a:rPr lang="de-DE" dirty="0"/>
              <a:t> </a:t>
            </a:r>
            <a:r>
              <a:rPr lang="de-DE" dirty="0" err="1"/>
              <a:t>you</a:t>
            </a:r>
            <a:r>
              <a:rPr lang="de-DE" dirty="0"/>
              <a:t> </a:t>
            </a:r>
            <a:r>
              <a:rPr lang="de-DE" dirty="0" err="1"/>
              <a:t>can´t</a:t>
            </a:r>
            <a:r>
              <a:rPr lang="de-DE" dirty="0"/>
              <a:t> </a:t>
            </a:r>
            <a:r>
              <a:rPr lang="de-DE" dirty="0" err="1"/>
              <a:t>think</a:t>
            </a:r>
            <a:r>
              <a:rPr lang="de-DE" dirty="0"/>
              <a:t> </a:t>
            </a:r>
            <a:r>
              <a:rPr lang="de-DE" dirty="0" err="1"/>
              <a:t>of</a:t>
            </a:r>
            <a:r>
              <a:rPr lang="de-DE" dirty="0"/>
              <a:t> </a:t>
            </a:r>
            <a:r>
              <a:rPr lang="de-DE" dirty="0" err="1"/>
              <a:t>anything</a:t>
            </a:r>
            <a:r>
              <a:rPr lang="de-DE" dirty="0"/>
              <a:t> </a:t>
            </a:r>
            <a:r>
              <a:rPr lang="de-DE" dirty="0" err="1"/>
              <a:t>right</a:t>
            </a:r>
            <a:r>
              <a:rPr lang="de-DE" dirty="0"/>
              <a:t> </a:t>
            </a:r>
            <a:r>
              <a:rPr lang="de-DE" dirty="0" err="1"/>
              <a:t>away</a:t>
            </a:r>
            <a:r>
              <a:rPr lang="de-DE" dirty="0"/>
              <a:t>, </a:t>
            </a:r>
            <a:r>
              <a:rPr lang="de-DE" dirty="0" err="1"/>
              <a:t>think</a:t>
            </a:r>
            <a:r>
              <a:rPr lang="de-DE" dirty="0"/>
              <a:t> back </a:t>
            </a:r>
            <a:r>
              <a:rPr lang="de-DE" dirty="0" err="1"/>
              <a:t>to</a:t>
            </a:r>
            <a:r>
              <a:rPr lang="de-DE" dirty="0"/>
              <a:t> </a:t>
            </a:r>
            <a:r>
              <a:rPr lang="de-DE" dirty="0" err="1"/>
              <a:t>this</a:t>
            </a:r>
            <a:r>
              <a:rPr lang="de-DE" dirty="0"/>
              <a:t> </a:t>
            </a:r>
            <a:r>
              <a:rPr lang="de-DE" dirty="0" err="1"/>
              <a:t>weeks</a:t>
            </a:r>
            <a:r>
              <a:rPr lang="de-DE" dirty="0"/>
              <a:t> </a:t>
            </a:r>
            <a:r>
              <a:rPr lang="de-DE" dirty="0" err="1"/>
              <a:t>content</a:t>
            </a:r>
            <a:r>
              <a:rPr lang="de-DE" dirty="0"/>
              <a:t> and </a:t>
            </a:r>
            <a:r>
              <a:rPr lang="de-DE" dirty="0" err="1"/>
              <a:t>be</a:t>
            </a:r>
            <a:r>
              <a:rPr lang="de-DE" dirty="0"/>
              <a:t> </a:t>
            </a:r>
            <a:r>
              <a:rPr lang="de-DE" dirty="0" err="1"/>
              <a:t>creative</a:t>
            </a:r>
            <a:r>
              <a:rPr lang="de-DE" dirty="0"/>
              <a:t>. </a:t>
            </a:r>
            <a:r>
              <a:rPr lang="de-DE" dirty="0" err="1"/>
              <a:t>What</a:t>
            </a:r>
            <a:r>
              <a:rPr lang="de-DE" dirty="0"/>
              <a:t> </a:t>
            </a:r>
            <a:r>
              <a:rPr lang="de-DE" dirty="0" err="1"/>
              <a:t>exactly</a:t>
            </a:r>
            <a:r>
              <a:rPr lang="de-DE" dirty="0"/>
              <a:t> </a:t>
            </a:r>
            <a:r>
              <a:rPr lang="de-DE" dirty="0" err="1"/>
              <a:t>did</a:t>
            </a:r>
            <a:r>
              <a:rPr lang="de-DE" dirty="0"/>
              <a:t> </a:t>
            </a:r>
            <a:r>
              <a:rPr lang="de-DE" dirty="0" err="1"/>
              <a:t>you</a:t>
            </a:r>
            <a:r>
              <a:rPr lang="de-DE" dirty="0"/>
              <a:t> </a:t>
            </a:r>
            <a:r>
              <a:rPr lang="de-DE" dirty="0" err="1"/>
              <a:t>learn</a:t>
            </a:r>
            <a:r>
              <a:rPr lang="de-DE" dirty="0"/>
              <a:t> </a:t>
            </a:r>
            <a:r>
              <a:rPr lang="de-DE" dirty="0" err="1"/>
              <a:t>this</a:t>
            </a:r>
            <a:r>
              <a:rPr lang="de-DE" dirty="0"/>
              <a:t> </a:t>
            </a:r>
            <a:r>
              <a:rPr lang="de-DE" dirty="0" err="1"/>
              <a:t>week</a:t>
            </a:r>
            <a:r>
              <a:rPr lang="de-DE" dirty="0"/>
              <a:t>?</a:t>
            </a:r>
          </a:p>
        </p:txBody>
      </p:sp>
    </p:spTree>
    <p:extLst>
      <p:ext uri="{BB962C8B-B14F-4D97-AF65-F5344CB8AC3E}">
        <p14:creationId xmlns:p14="http://schemas.microsoft.com/office/powerpoint/2010/main" val="1222113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BFFDFE-6A8A-9E91-738A-A60A8C9472E8}"/>
              </a:ext>
            </a:extLst>
          </p:cNvPr>
          <p:cNvSpPr>
            <a:spLocks noGrp="1"/>
          </p:cNvSpPr>
          <p:nvPr>
            <p:ph type="title"/>
          </p:nvPr>
        </p:nvSpPr>
        <p:spPr/>
        <p:txBody>
          <a:bodyPr/>
          <a:lstStyle/>
          <a:p>
            <a:r>
              <a:rPr lang="de-DE" dirty="0" err="1"/>
              <a:t>Anything</a:t>
            </a:r>
            <a:r>
              <a:rPr lang="de-DE" dirty="0"/>
              <a:t> </a:t>
            </a:r>
            <a:r>
              <a:rPr lang="de-DE" dirty="0" err="1"/>
              <a:t>else</a:t>
            </a:r>
            <a:endParaRPr lang="de-DE" dirty="0"/>
          </a:p>
        </p:txBody>
      </p:sp>
      <p:sp>
        <p:nvSpPr>
          <p:cNvPr id="3" name="Inhaltsplatzhalter 2">
            <a:extLst>
              <a:ext uri="{FF2B5EF4-FFF2-40B4-BE49-F238E27FC236}">
                <a16:creationId xmlns:a16="http://schemas.microsoft.com/office/drawing/2014/main" id="{5BEABC6E-67EE-4130-FE63-E4B2346B8D5B}"/>
              </a:ext>
            </a:extLst>
          </p:cNvPr>
          <p:cNvSpPr>
            <a:spLocks noGrp="1"/>
          </p:cNvSpPr>
          <p:nvPr>
            <p:ph idx="1"/>
          </p:nvPr>
        </p:nvSpPr>
        <p:spPr/>
        <p:txBody>
          <a:bodyPr/>
          <a:lstStyle/>
          <a:p>
            <a:pPr>
              <a:lnSpc>
                <a:spcPct val="100000"/>
              </a:lnSpc>
            </a:pPr>
            <a:r>
              <a:rPr lang="de-DE" dirty="0"/>
              <a:t>Use </a:t>
            </a:r>
            <a:r>
              <a:rPr lang="de-DE" dirty="0" err="1"/>
              <a:t>this</a:t>
            </a:r>
            <a:r>
              <a:rPr lang="de-DE" dirty="0"/>
              <a:t> </a:t>
            </a:r>
            <a:r>
              <a:rPr lang="de-DE" dirty="0" err="1"/>
              <a:t>slide</a:t>
            </a:r>
            <a:r>
              <a:rPr lang="de-DE" dirty="0"/>
              <a:t> </a:t>
            </a:r>
            <a:r>
              <a:rPr lang="de-DE" dirty="0" err="1"/>
              <a:t>to</a:t>
            </a:r>
            <a:r>
              <a:rPr lang="de-DE" dirty="0"/>
              <a:t> </a:t>
            </a:r>
            <a:r>
              <a:rPr lang="de-DE" dirty="0" err="1"/>
              <a:t>talk</a:t>
            </a:r>
            <a:r>
              <a:rPr lang="de-DE" dirty="0"/>
              <a:t> </a:t>
            </a:r>
            <a:r>
              <a:rPr lang="de-DE" dirty="0" err="1"/>
              <a:t>about</a:t>
            </a:r>
            <a:r>
              <a:rPr lang="de-DE" dirty="0"/>
              <a:t> </a:t>
            </a:r>
            <a:r>
              <a:rPr lang="de-DE" dirty="0" err="1"/>
              <a:t>remaining</a:t>
            </a:r>
            <a:r>
              <a:rPr lang="de-DE" dirty="0"/>
              <a:t> </a:t>
            </a:r>
            <a:r>
              <a:rPr lang="de-DE" dirty="0" err="1"/>
              <a:t>questions</a:t>
            </a:r>
            <a:r>
              <a:rPr lang="de-DE" dirty="0"/>
              <a:t> </a:t>
            </a:r>
            <a:r>
              <a:rPr lang="de-DE" dirty="0" err="1"/>
              <a:t>or</a:t>
            </a:r>
            <a:r>
              <a:rPr lang="de-DE" dirty="0"/>
              <a:t> </a:t>
            </a:r>
            <a:r>
              <a:rPr lang="de-DE" dirty="0" err="1"/>
              <a:t>topics</a:t>
            </a:r>
            <a:r>
              <a:rPr lang="de-DE" dirty="0"/>
              <a:t> </a:t>
            </a:r>
            <a:r>
              <a:rPr lang="de-DE" dirty="0" err="1"/>
              <a:t>that</a:t>
            </a:r>
            <a:r>
              <a:rPr lang="de-DE" dirty="0"/>
              <a:t> stuck </a:t>
            </a:r>
            <a:r>
              <a:rPr lang="de-DE" dirty="0" err="1"/>
              <a:t>with</a:t>
            </a:r>
            <a:r>
              <a:rPr lang="de-DE" dirty="0"/>
              <a:t> </a:t>
            </a:r>
            <a:r>
              <a:rPr lang="de-DE" dirty="0" err="1"/>
              <a:t>you</a:t>
            </a:r>
            <a:r>
              <a:rPr lang="de-DE" dirty="0"/>
              <a:t> </a:t>
            </a:r>
            <a:r>
              <a:rPr lang="de-DE" dirty="0" err="1"/>
              <a:t>during</a:t>
            </a:r>
            <a:r>
              <a:rPr lang="de-DE" dirty="0"/>
              <a:t> </a:t>
            </a:r>
            <a:r>
              <a:rPr lang="de-DE" dirty="0" err="1"/>
              <a:t>this</a:t>
            </a:r>
            <a:r>
              <a:rPr lang="de-DE" dirty="0"/>
              <a:t> </a:t>
            </a:r>
            <a:r>
              <a:rPr lang="de-DE" dirty="0" err="1"/>
              <a:t>weeks</a:t>
            </a:r>
            <a:r>
              <a:rPr lang="de-DE" dirty="0"/>
              <a:t> </a:t>
            </a:r>
            <a:r>
              <a:rPr lang="de-DE" dirty="0" err="1"/>
              <a:t>course</a:t>
            </a:r>
            <a:endParaRPr lang="de-DE" dirty="0"/>
          </a:p>
          <a:p>
            <a:pPr>
              <a:lnSpc>
                <a:spcPct val="100000"/>
              </a:lnSpc>
            </a:pPr>
            <a:r>
              <a:rPr lang="de-DE" dirty="0" err="1"/>
              <a:t>If</a:t>
            </a:r>
            <a:r>
              <a:rPr lang="de-DE" dirty="0"/>
              <a:t> </a:t>
            </a:r>
            <a:r>
              <a:rPr lang="de-DE" dirty="0" err="1"/>
              <a:t>you</a:t>
            </a:r>
            <a:r>
              <a:rPr lang="de-DE" dirty="0"/>
              <a:t> </a:t>
            </a:r>
            <a:r>
              <a:rPr lang="de-DE" dirty="0" err="1"/>
              <a:t>already</a:t>
            </a:r>
            <a:r>
              <a:rPr lang="de-DE" dirty="0"/>
              <a:t> </a:t>
            </a:r>
            <a:r>
              <a:rPr lang="de-DE" dirty="0" err="1"/>
              <a:t>have</a:t>
            </a:r>
            <a:r>
              <a:rPr lang="de-DE" dirty="0"/>
              <a:t> a </a:t>
            </a:r>
            <a:r>
              <a:rPr lang="de-DE" dirty="0" err="1"/>
              <a:t>project</a:t>
            </a:r>
            <a:r>
              <a:rPr lang="de-DE" dirty="0"/>
              <a:t> </a:t>
            </a:r>
            <a:r>
              <a:rPr lang="de-DE" dirty="0" err="1"/>
              <a:t>idea</a:t>
            </a:r>
            <a:r>
              <a:rPr lang="de-DE" dirty="0"/>
              <a:t> </a:t>
            </a:r>
            <a:r>
              <a:rPr lang="de-DE" dirty="0" err="1"/>
              <a:t>you</a:t>
            </a:r>
            <a:r>
              <a:rPr lang="de-DE" dirty="0"/>
              <a:t> </a:t>
            </a:r>
            <a:r>
              <a:rPr lang="de-DE" dirty="0" err="1"/>
              <a:t>can</a:t>
            </a:r>
            <a:r>
              <a:rPr lang="de-DE" dirty="0"/>
              <a:t> </a:t>
            </a:r>
            <a:r>
              <a:rPr lang="de-DE" dirty="0" err="1"/>
              <a:t>use</a:t>
            </a:r>
            <a:r>
              <a:rPr lang="de-DE" dirty="0"/>
              <a:t> </a:t>
            </a:r>
            <a:r>
              <a:rPr lang="de-DE" dirty="0" err="1"/>
              <a:t>it</a:t>
            </a:r>
            <a:r>
              <a:rPr lang="de-DE" dirty="0"/>
              <a:t> </a:t>
            </a:r>
            <a:r>
              <a:rPr lang="de-DE" dirty="0" err="1"/>
              <a:t>to</a:t>
            </a:r>
            <a:r>
              <a:rPr lang="de-DE" dirty="0"/>
              <a:t> connect </a:t>
            </a:r>
            <a:r>
              <a:rPr lang="de-DE" dirty="0" err="1"/>
              <a:t>the</a:t>
            </a:r>
            <a:r>
              <a:rPr lang="de-DE" dirty="0"/>
              <a:t> </a:t>
            </a:r>
            <a:r>
              <a:rPr lang="de-DE" dirty="0" err="1"/>
              <a:t>exercises</a:t>
            </a:r>
            <a:r>
              <a:rPr lang="de-DE" dirty="0"/>
              <a:t> and </a:t>
            </a:r>
            <a:r>
              <a:rPr lang="de-DE" dirty="0" err="1"/>
              <a:t>talk</a:t>
            </a:r>
            <a:r>
              <a:rPr lang="de-DE" dirty="0"/>
              <a:t> </a:t>
            </a:r>
            <a:r>
              <a:rPr lang="de-DE" dirty="0" err="1"/>
              <a:t>about</a:t>
            </a:r>
            <a:r>
              <a:rPr lang="de-DE" dirty="0"/>
              <a:t> </a:t>
            </a:r>
            <a:r>
              <a:rPr lang="de-DE" dirty="0" err="1"/>
              <a:t>how</a:t>
            </a:r>
            <a:r>
              <a:rPr lang="de-DE" dirty="0"/>
              <a:t> </a:t>
            </a:r>
            <a:r>
              <a:rPr lang="de-DE" dirty="0" err="1"/>
              <a:t>the</a:t>
            </a:r>
            <a:r>
              <a:rPr lang="de-DE" dirty="0"/>
              <a:t> </a:t>
            </a:r>
            <a:r>
              <a:rPr lang="de-DE" dirty="0" err="1"/>
              <a:t>two</a:t>
            </a:r>
            <a:r>
              <a:rPr lang="de-DE" dirty="0"/>
              <a:t> </a:t>
            </a:r>
            <a:r>
              <a:rPr lang="de-DE" dirty="0" err="1"/>
              <a:t>relate</a:t>
            </a:r>
            <a:endParaRPr lang="de-DE" dirty="0"/>
          </a:p>
          <a:p>
            <a:pPr>
              <a:lnSpc>
                <a:spcPct val="100000"/>
              </a:lnSpc>
            </a:pPr>
            <a:r>
              <a:rPr lang="de-DE" dirty="0" err="1"/>
              <a:t>If</a:t>
            </a:r>
            <a:r>
              <a:rPr lang="de-DE" dirty="0"/>
              <a:t> </a:t>
            </a:r>
            <a:r>
              <a:rPr lang="de-DE" dirty="0" err="1"/>
              <a:t>you</a:t>
            </a:r>
            <a:r>
              <a:rPr lang="de-DE" dirty="0"/>
              <a:t> </a:t>
            </a:r>
            <a:r>
              <a:rPr lang="de-DE" dirty="0" err="1"/>
              <a:t>had</a:t>
            </a:r>
            <a:r>
              <a:rPr lang="de-DE" dirty="0"/>
              <a:t> </a:t>
            </a:r>
            <a:r>
              <a:rPr lang="de-DE" dirty="0" err="1"/>
              <a:t>another</a:t>
            </a:r>
            <a:r>
              <a:rPr lang="de-DE" dirty="0"/>
              <a:t> </a:t>
            </a:r>
            <a:r>
              <a:rPr lang="de-DE" dirty="0" err="1"/>
              <a:t>obstacle</a:t>
            </a:r>
            <a:r>
              <a:rPr lang="de-DE" dirty="0"/>
              <a:t> </a:t>
            </a:r>
            <a:r>
              <a:rPr lang="de-DE" dirty="0" err="1"/>
              <a:t>you</a:t>
            </a:r>
            <a:r>
              <a:rPr lang="de-DE" dirty="0"/>
              <a:t> </a:t>
            </a:r>
            <a:r>
              <a:rPr lang="de-DE" dirty="0" err="1"/>
              <a:t>can</a:t>
            </a:r>
            <a:r>
              <a:rPr lang="de-DE" dirty="0"/>
              <a:t> </a:t>
            </a:r>
            <a:r>
              <a:rPr lang="de-DE" dirty="0" err="1"/>
              <a:t>talk</a:t>
            </a:r>
            <a:r>
              <a:rPr lang="de-DE" dirty="0"/>
              <a:t> </a:t>
            </a:r>
            <a:r>
              <a:rPr lang="de-DE" dirty="0" err="1"/>
              <a:t>about</a:t>
            </a:r>
            <a:r>
              <a:rPr lang="de-DE" dirty="0"/>
              <a:t> </a:t>
            </a:r>
            <a:r>
              <a:rPr lang="de-DE" dirty="0" err="1"/>
              <a:t>that</a:t>
            </a:r>
            <a:endParaRPr lang="de-DE" dirty="0"/>
          </a:p>
          <a:p>
            <a:pPr>
              <a:lnSpc>
                <a:spcPct val="100000"/>
              </a:lnSpc>
            </a:pPr>
            <a:r>
              <a:rPr lang="de-DE" dirty="0" err="1"/>
              <a:t>It</a:t>
            </a:r>
            <a:r>
              <a:rPr lang="de-DE" dirty="0"/>
              <a:t> </a:t>
            </a:r>
            <a:r>
              <a:rPr lang="de-DE" dirty="0" err="1"/>
              <a:t>can</a:t>
            </a:r>
            <a:r>
              <a:rPr lang="de-DE" dirty="0"/>
              <a:t> also </a:t>
            </a:r>
            <a:r>
              <a:rPr lang="de-DE" dirty="0" err="1"/>
              <a:t>be</a:t>
            </a:r>
            <a:r>
              <a:rPr lang="de-DE" dirty="0"/>
              <a:t> </a:t>
            </a:r>
            <a:r>
              <a:rPr lang="de-DE" dirty="0" err="1"/>
              <a:t>something</a:t>
            </a:r>
            <a:r>
              <a:rPr lang="de-DE" dirty="0"/>
              <a:t> </a:t>
            </a:r>
            <a:r>
              <a:rPr lang="de-DE" dirty="0" err="1"/>
              <a:t>you</a:t>
            </a:r>
            <a:r>
              <a:rPr lang="de-DE" dirty="0"/>
              <a:t> </a:t>
            </a:r>
            <a:r>
              <a:rPr lang="de-DE" dirty="0" err="1"/>
              <a:t>found</a:t>
            </a:r>
            <a:r>
              <a:rPr lang="de-DE" dirty="0"/>
              <a:t> </a:t>
            </a:r>
            <a:r>
              <a:rPr lang="de-DE" dirty="0" err="1"/>
              <a:t>very</a:t>
            </a:r>
            <a:r>
              <a:rPr lang="de-DE" dirty="0"/>
              <a:t> </a:t>
            </a:r>
            <a:r>
              <a:rPr lang="de-DE" dirty="0" err="1"/>
              <a:t>importannt</a:t>
            </a:r>
            <a:r>
              <a:rPr lang="de-DE" dirty="0"/>
              <a:t> and </a:t>
            </a:r>
            <a:r>
              <a:rPr lang="de-DE" dirty="0" err="1"/>
              <a:t>want</a:t>
            </a:r>
            <a:r>
              <a:rPr lang="de-DE" dirty="0"/>
              <a:t> </a:t>
            </a:r>
            <a:r>
              <a:rPr lang="de-DE" dirty="0" err="1"/>
              <a:t>to</a:t>
            </a:r>
            <a:r>
              <a:rPr lang="de-DE" dirty="0"/>
              <a:t> </a:t>
            </a:r>
            <a:r>
              <a:rPr lang="de-DE" dirty="0" err="1"/>
              <a:t>know</a:t>
            </a:r>
            <a:r>
              <a:rPr lang="de-DE" dirty="0"/>
              <a:t> </a:t>
            </a:r>
            <a:r>
              <a:rPr lang="de-DE" dirty="0" err="1"/>
              <a:t>by</a:t>
            </a:r>
            <a:r>
              <a:rPr lang="de-DE" dirty="0"/>
              <a:t> </a:t>
            </a:r>
            <a:r>
              <a:rPr lang="de-DE" dirty="0" err="1"/>
              <a:t>heart</a:t>
            </a:r>
            <a:endParaRPr lang="de-DE" dirty="0"/>
          </a:p>
        </p:txBody>
      </p:sp>
    </p:spTree>
    <p:extLst>
      <p:ext uri="{BB962C8B-B14F-4D97-AF65-F5344CB8AC3E}">
        <p14:creationId xmlns:p14="http://schemas.microsoft.com/office/powerpoint/2010/main" val="3988627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BBC85402-7893-4832-9ED6-CB0CDF021DBD}"/>
              </a:ext>
            </a:extLst>
          </p:cNvPr>
          <p:cNvSpPr>
            <a:spLocks noGrp="1"/>
          </p:cNvSpPr>
          <p:nvPr>
            <p:ph type="title"/>
          </p:nvPr>
        </p:nvSpPr>
        <p:spPr>
          <a:xfrm>
            <a:off x="1676400" y="4987926"/>
            <a:ext cx="21031200" cy="2651126"/>
          </a:xfrm>
        </p:spPr>
        <p:txBody>
          <a:bodyPr/>
          <a:lstStyle/>
          <a:p>
            <a:r>
              <a:rPr lang="en-US" dirty="0"/>
              <a:t>Exercises:</a:t>
            </a:r>
            <a:br>
              <a:rPr lang="en-US" dirty="0"/>
            </a:br>
            <a:r>
              <a:rPr lang="en-US" dirty="0"/>
              <a:t>Who will present next week?</a:t>
            </a:r>
          </a:p>
        </p:txBody>
      </p:sp>
    </p:spTree>
    <p:extLst>
      <p:ext uri="{BB962C8B-B14F-4D97-AF65-F5344CB8AC3E}">
        <p14:creationId xmlns:p14="http://schemas.microsoft.com/office/powerpoint/2010/main" val="971065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E1B686-B03F-44A2-9ABF-B85A2FD2AB22}"/>
              </a:ext>
            </a:extLst>
          </p:cNvPr>
          <p:cNvSpPr>
            <a:spLocks noGrp="1"/>
          </p:cNvSpPr>
          <p:nvPr>
            <p:ph type="title"/>
          </p:nvPr>
        </p:nvSpPr>
        <p:spPr/>
        <p:txBody>
          <a:bodyPr/>
          <a:lstStyle/>
          <a:p>
            <a:r>
              <a:rPr lang="de-DE" dirty="0"/>
              <a:t>Projects</a:t>
            </a:r>
            <a:endParaRPr lang="en-DE" dirty="0"/>
          </a:p>
        </p:txBody>
      </p:sp>
      <p:sp>
        <p:nvSpPr>
          <p:cNvPr id="3" name="Inhaltsplatzhalter 2">
            <a:extLst>
              <a:ext uri="{FF2B5EF4-FFF2-40B4-BE49-F238E27FC236}">
                <a16:creationId xmlns:a16="http://schemas.microsoft.com/office/drawing/2014/main" id="{AE377221-881B-4D43-BAEB-F8BEBFCE3AE8}"/>
              </a:ext>
            </a:extLst>
          </p:cNvPr>
          <p:cNvSpPr>
            <a:spLocks noGrp="1"/>
          </p:cNvSpPr>
          <p:nvPr>
            <p:ph idx="1"/>
          </p:nvPr>
        </p:nvSpPr>
        <p:spPr/>
        <p:txBody>
          <a:bodyPr/>
          <a:lstStyle/>
          <a:p>
            <a:pPr marL="0" indent="0">
              <a:buNone/>
            </a:pPr>
            <a:r>
              <a:rPr lang="en-US" dirty="0"/>
              <a:t>Option 1:</a:t>
            </a:r>
          </a:p>
          <a:p>
            <a:pPr marL="0" indent="0">
              <a:buNone/>
            </a:pPr>
            <a:r>
              <a:rPr lang="en-US" dirty="0"/>
              <a:t>	Bring your own idea and data</a:t>
            </a:r>
          </a:p>
          <a:p>
            <a:pPr marL="0" indent="0">
              <a:buNone/>
            </a:pPr>
            <a:endParaRPr lang="en-US" dirty="0"/>
          </a:p>
          <a:p>
            <a:pPr marL="0" indent="0">
              <a:buNone/>
            </a:pPr>
            <a:r>
              <a:rPr lang="en-US" dirty="0"/>
              <a:t>Option 2:</a:t>
            </a:r>
          </a:p>
          <a:p>
            <a:pPr marL="0" indent="0">
              <a:buNone/>
            </a:pPr>
            <a:r>
              <a:rPr lang="en-US" dirty="0"/>
              <a:t>	Do one of the two default projects</a:t>
            </a:r>
          </a:p>
        </p:txBody>
      </p:sp>
    </p:spTree>
    <p:extLst>
      <p:ext uri="{BB962C8B-B14F-4D97-AF65-F5344CB8AC3E}">
        <p14:creationId xmlns:p14="http://schemas.microsoft.com/office/powerpoint/2010/main" val="3880246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BBD68D-ED38-4ADC-98F5-4630A5B6B09F}"/>
              </a:ext>
            </a:extLst>
          </p:cNvPr>
          <p:cNvSpPr>
            <a:spLocks noGrp="1"/>
          </p:cNvSpPr>
          <p:nvPr>
            <p:ph type="title"/>
          </p:nvPr>
        </p:nvSpPr>
        <p:spPr/>
        <p:txBody>
          <a:bodyPr/>
          <a:lstStyle/>
          <a:p>
            <a:r>
              <a:rPr lang="de-DE" dirty="0"/>
              <a:t>Default Project</a:t>
            </a:r>
            <a:endParaRPr lang="en-DE" dirty="0"/>
          </a:p>
        </p:txBody>
      </p:sp>
      <p:sp>
        <p:nvSpPr>
          <p:cNvPr id="3" name="Inhaltsplatzhalter 2">
            <a:extLst>
              <a:ext uri="{FF2B5EF4-FFF2-40B4-BE49-F238E27FC236}">
                <a16:creationId xmlns:a16="http://schemas.microsoft.com/office/drawing/2014/main" id="{EF41A8DC-7DA6-4922-8B9E-510505B70928}"/>
              </a:ext>
            </a:extLst>
          </p:cNvPr>
          <p:cNvSpPr>
            <a:spLocks noGrp="1"/>
          </p:cNvSpPr>
          <p:nvPr>
            <p:ph idx="1"/>
          </p:nvPr>
        </p:nvSpPr>
        <p:spPr/>
        <p:txBody>
          <a:bodyPr/>
          <a:lstStyle/>
          <a:p>
            <a:pPr>
              <a:spcBef>
                <a:spcPts val="6600"/>
              </a:spcBef>
            </a:pPr>
            <a:r>
              <a:rPr lang="en-US" dirty="0"/>
              <a:t>Time series prediction</a:t>
            </a:r>
          </a:p>
          <a:p>
            <a:pPr>
              <a:spcBef>
                <a:spcPts val="6600"/>
              </a:spcBef>
            </a:pPr>
            <a:r>
              <a:rPr lang="en-US" dirty="0"/>
              <a:t>Based on sales data from a local bakery chain</a:t>
            </a:r>
          </a:p>
          <a:p>
            <a:pPr>
              <a:spcBef>
                <a:spcPts val="6600"/>
              </a:spcBef>
            </a:pPr>
            <a:r>
              <a:rPr lang="en-US" dirty="0"/>
              <a:t>Prediction of future sales for three different stores and different product groups</a:t>
            </a:r>
          </a:p>
        </p:txBody>
      </p:sp>
    </p:spTree>
    <p:extLst>
      <p:ext uri="{BB962C8B-B14F-4D97-AF65-F5344CB8AC3E}">
        <p14:creationId xmlns:p14="http://schemas.microsoft.com/office/powerpoint/2010/main" val="3989398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2E994532-7190-41C6-9F96-B7061215A5E5}"/>
              </a:ext>
            </a:extLst>
          </p:cNvPr>
          <p:cNvPicPr>
            <a:picLocks noChangeAspect="1"/>
          </p:cNvPicPr>
          <p:nvPr/>
        </p:nvPicPr>
        <p:blipFill rotWithShape="1">
          <a:blip r:embed="rId2"/>
          <a:srcRect t="5201" b="4971"/>
          <a:stretch/>
        </p:blipFill>
        <p:spPr>
          <a:xfrm>
            <a:off x="2572477" y="1457324"/>
            <a:ext cx="19239045" cy="10801351"/>
          </a:xfrm>
          <a:prstGeom prst="rect">
            <a:avLst/>
          </a:prstGeom>
        </p:spPr>
      </p:pic>
    </p:spTree>
    <p:extLst>
      <p:ext uri="{BB962C8B-B14F-4D97-AF65-F5344CB8AC3E}">
        <p14:creationId xmlns:p14="http://schemas.microsoft.com/office/powerpoint/2010/main" val="3806827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A95356D7-CC73-4D38-896A-678F5FEEC294}"/>
              </a:ext>
            </a:extLst>
          </p:cNvPr>
          <p:cNvPicPr>
            <a:picLocks noChangeAspect="1"/>
          </p:cNvPicPr>
          <p:nvPr/>
        </p:nvPicPr>
        <p:blipFill rotWithShape="1">
          <a:blip r:embed="rId2"/>
          <a:srcRect t="5201" b="4971"/>
          <a:stretch/>
        </p:blipFill>
        <p:spPr>
          <a:xfrm>
            <a:off x="2646045" y="1498627"/>
            <a:ext cx="19091910" cy="10718745"/>
          </a:xfrm>
          <a:prstGeom prst="rect">
            <a:avLst/>
          </a:prstGeom>
        </p:spPr>
      </p:pic>
    </p:spTree>
    <p:extLst>
      <p:ext uri="{BB962C8B-B14F-4D97-AF65-F5344CB8AC3E}">
        <p14:creationId xmlns:p14="http://schemas.microsoft.com/office/powerpoint/2010/main" val="771014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DF43B8F8-1FC6-46F4-A816-E6C329757D94}"/>
              </a:ext>
            </a:extLst>
          </p:cNvPr>
          <p:cNvSpPr>
            <a:spLocks noGrp="1"/>
          </p:cNvSpPr>
          <p:nvPr>
            <p:ph type="title"/>
          </p:nvPr>
        </p:nvSpPr>
        <p:spPr>
          <a:xfrm>
            <a:off x="1676400" y="5532437"/>
            <a:ext cx="21031200" cy="2651126"/>
          </a:xfrm>
        </p:spPr>
        <p:txBody>
          <a:bodyPr/>
          <a:lstStyle/>
          <a:p>
            <a:r>
              <a:rPr lang="en-US" dirty="0"/>
              <a:t>project interests</a:t>
            </a:r>
          </a:p>
        </p:txBody>
      </p:sp>
    </p:spTree>
    <p:extLst>
      <p:ext uri="{BB962C8B-B14F-4D97-AF65-F5344CB8AC3E}">
        <p14:creationId xmlns:p14="http://schemas.microsoft.com/office/powerpoint/2010/main" val="3782057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2B0C50-7979-4C6E-AA95-704C50DE997D}"/>
              </a:ext>
            </a:extLst>
          </p:cNvPr>
          <p:cNvSpPr>
            <a:spLocks noGrp="1"/>
          </p:cNvSpPr>
          <p:nvPr>
            <p:ph type="title"/>
          </p:nvPr>
        </p:nvSpPr>
        <p:spPr>
          <a:xfrm>
            <a:off x="1676400" y="301626"/>
            <a:ext cx="21031200" cy="2651126"/>
          </a:xfrm>
        </p:spPr>
        <p:txBody>
          <a:bodyPr/>
          <a:lstStyle/>
          <a:p>
            <a:r>
              <a:rPr lang="de-DE" dirty="0"/>
              <a:t>Google Colab</a:t>
            </a:r>
            <a:endParaRPr lang="en-DE" dirty="0"/>
          </a:p>
        </p:txBody>
      </p:sp>
      <p:pic>
        <p:nvPicPr>
          <p:cNvPr id="5" name="Inhaltsplatzhalter 4">
            <a:extLst>
              <a:ext uri="{FF2B5EF4-FFF2-40B4-BE49-F238E27FC236}">
                <a16:creationId xmlns:a16="http://schemas.microsoft.com/office/drawing/2014/main" id="{96A262E6-42AE-4FBB-9177-85DCAEF5A747}"/>
              </a:ext>
            </a:extLst>
          </p:cNvPr>
          <p:cNvPicPr>
            <a:picLocks noGrp="1" noChangeAspect="1"/>
          </p:cNvPicPr>
          <p:nvPr>
            <p:ph idx="1"/>
          </p:nvPr>
        </p:nvPicPr>
        <p:blipFill>
          <a:blip r:embed="rId2"/>
          <a:stretch>
            <a:fillRect/>
          </a:stretch>
        </p:blipFill>
        <p:spPr>
          <a:xfrm>
            <a:off x="1676400" y="2557884"/>
            <a:ext cx="21031200" cy="10427865"/>
          </a:xfrm>
        </p:spPr>
      </p:pic>
    </p:spTree>
    <p:extLst>
      <p:ext uri="{BB962C8B-B14F-4D97-AF65-F5344CB8AC3E}">
        <p14:creationId xmlns:p14="http://schemas.microsoft.com/office/powerpoint/2010/main" val="16346590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fik 3" descr="Ein Bild, das Text enthält.&#10;&#10;Automatisch generierte Beschreibung">
            <a:extLst>
              <a:ext uri="{FF2B5EF4-FFF2-40B4-BE49-F238E27FC236}">
                <a16:creationId xmlns:a16="http://schemas.microsoft.com/office/drawing/2014/main" id="{448477BF-8FD4-4F20-8445-4883B8431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699" y="1169338"/>
            <a:ext cx="19858602" cy="11377324"/>
          </a:xfrm>
          <a:prstGeom prst="rect">
            <a:avLst/>
          </a:prstGeom>
        </p:spPr>
      </p:pic>
      <p:sp>
        <p:nvSpPr>
          <p:cNvPr id="7" name="Pfeil: nach rechts 6">
            <a:extLst>
              <a:ext uri="{FF2B5EF4-FFF2-40B4-BE49-F238E27FC236}">
                <a16:creationId xmlns:a16="http://schemas.microsoft.com/office/drawing/2014/main" id="{A3A18EA9-027A-4D99-9F3C-B039FFC21F63}"/>
              </a:ext>
            </a:extLst>
          </p:cNvPr>
          <p:cNvSpPr/>
          <p:nvPr/>
        </p:nvSpPr>
        <p:spPr>
          <a:xfrm rot="13483728">
            <a:off x="7348543" y="2227482"/>
            <a:ext cx="1265274" cy="780116"/>
          </a:xfrm>
          <a:prstGeom prst="rightArrow">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Open Sans Extrabold"/>
              <a:ea typeface="Open Sans Extrabold"/>
              <a:cs typeface="Open Sans Extrabold"/>
              <a:sym typeface="Open Sans Extrabold"/>
            </a:endParaRPr>
          </a:p>
        </p:txBody>
      </p:sp>
    </p:spTree>
    <p:extLst>
      <p:ext uri="{BB962C8B-B14F-4D97-AF65-F5344CB8AC3E}">
        <p14:creationId xmlns:p14="http://schemas.microsoft.com/office/powerpoint/2010/main" val="1957316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F65FE67E-666A-474F-9C5D-976EB41A12D6}"/>
              </a:ext>
            </a:extLst>
          </p:cNvPr>
          <p:cNvPicPr>
            <a:picLocks noChangeAspect="1"/>
          </p:cNvPicPr>
          <p:nvPr/>
        </p:nvPicPr>
        <p:blipFill rotWithShape="1">
          <a:blip r:embed="rId2">
            <a:extLst>
              <a:ext uri="{28A0092B-C50C-407E-A947-70E740481C1C}">
                <a14:useLocalDpi xmlns:a14="http://schemas.microsoft.com/office/drawing/2010/main" val="0"/>
              </a:ext>
            </a:extLst>
          </a:blip>
          <a:srcRect l="2620" r="2620"/>
          <a:stretch/>
        </p:blipFill>
        <p:spPr>
          <a:xfrm>
            <a:off x="1250223" y="3381377"/>
            <a:ext cx="21883554" cy="7484533"/>
          </a:xfrm>
          <a:prstGeom prst="rect">
            <a:avLst/>
          </a:prstGeom>
          <a:ln w="19050">
            <a:solidFill>
              <a:schemeClr val="bg1"/>
            </a:solidFill>
          </a:ln>
        </p:spPr>
      </p:pic>
      <p:sp>
        <p:nvSpPr>
          <p:cNvPr id="8" name="Pfeil: nach rechts 7">
            <a:extLst>
              <a:ext uri="{FF2B5EF4-FFF2-40B4-BE49-F238E27FC236}">
                <a16:creationId xmlns:a16="http://schemas.microsoft.com/office/drawing/2014/main" id="{4A522FA8-01F7-4F26-B735-5054F3C635CD}"/>
              </a:ext>
            </a:extLst>
          </p:cNvPr>
          <p:cNvSpPr/>
          <p:nvPr/>
        </p:nvSpPr>
        <p:spPr>
          <a:xfrm rot="370512">
            <a:off x="4015951" y="3626177"/>
            <a:ext cx="1265274" cy="780116"/>
          </a:xfrm>
          <a:prstGeom prst="rightArrow">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Open Sans Extrabold"/>
              <a:ea typeface="Open Sans Extrabold"/>
              <a:cs typeface="Open Sans Extrabold"/>
              <a:sym typeface="Open Sans Extrabold"/>
            </a:endParaRPr>
          </a:p>
        </p:txBody>
      </p:sp>
      <p:sp>
        <p:nvSpPr>
          <p:cNvPr id="5" name="Pfeil: nach rechts 4">
            <a:extLst>
              <a:ext uri="{FF2B5EF4-FFF2-40B4-BE49-F238E27FC236}">
                <a16:creationId xmlns:a16="http://schemas.microsoft.com/office/drawing/2014/main" id="{CEBF182B-6B5C-49C6-842A-552C7C12D83A}"/>
              </a:ext>
            </a:extLst>
          </p:cNvPr>
          <p:cNvSpPr/>
          <p:nvPr/>
        </p:nvSpPr>
        <p:spPr>
          <a:xfrm rot="370512">
            <a:off x="15668506" y="4338887"/>
            <a:ext cx="1265274" cy="780116"/>
          </a:xfrm>
          <a:prstGeom prst="rightArrow">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Open Sans Extrabold"/>
              <a:ea typeface="Open Sans Extrabold"/>
              <a:cs typeface="Open Sans Extrabold"/>
              <a:sym typeface="Open Sans Extrabold"/>
            </a:endParaRPr>
          </a:p>
        </p:txBody>
      </p:sp>
      <p:sp>
        <p:nvSpPr>
          <p:cNvPr id="4" name="Titel 3">
            <a:extLst>
              <a:ext uri="{FF2B5EF4-FFF2-40B4-BE49-F238E27FC236}">
                <a16:creationId xmlns:a16="http://schemas.microsoft.com/office/drawing/2014/main" id="{3B9A1D60-55D3-41EA-BC77-6D0ADC0BEBEA}"/>
              </a:ext>
            </a:extLst>
          </p:cNvPr>
          <p:cNvSpPr>
            <a:spLocks noGrp="1"/>
          </p:cNvSpPr>
          <p:nvPr>
            <p:ph type="title"/>
          </p:nvPr>
        </p:nvSpPr>
        <p:spPr/>
        <p:txBody>
          <a:bodyPr/>
          <a:lstStyle/>
          <a:p>
            <a:r>
              <a:rPr lang="de-DE" dirty="0"/>
              <a:t>Chat</a:t>
            </a:r>
            <a:endParaRPr lang="en-DE" dirty="0"/>
          </a:p>
        </p:txBody>
      </p:sp>
      <p:sp>
        <p:nvSpPr>
          <p:cNvPr id="2" name="Textfeld 1">
            <a:extLst>
              <a:ext uri="{FF2B5EF4-FFF2-40B4-BE49-F238E27FC236}">
                <a16:creationId xmlns:a16="http://schemas.microsoft.com/office/drawing/2014/main" id="{C54DC3A0-8641-48B8-8378-B37DD34CC081}"/>
              </a:ext>
            </a:extLst>
          </p:cNvPr>
          <p:cNvSpPr txBox="1"/>
          <p:nvPr/>
        </p:nvSpPr>
        <p:spPr>
          <a:xfrm>
            <a:off x="5319513" y="12093197"/>
            <a:ext cx="12975027" cy="892552"/>
          </a:xfrm>
          <a:prstGeom prst="rect">
            <a:avLst/>
          </a:prstGeom>
          <a:noFill/>
        </p:spPr>
        <p:txBody>
          <a:bodyPr wrap="none" rtlCol="0">
            <a:spAutoFit/>
          </a:bodyPr>
          <a:lstStyle/>
          <a:p>
            <a:pPr marL="685800" indent="-685800">
              <a:buFont typeface="Wingdings" panose="05000000000000000000" pitchFamily="2" charset="2"/>
              <a:buChar char="§"/>
            </a:pPr>
            <a:r>
              <a:rPr lang="en-US" dirty="0">
                <a:solidFill>
                  <a:schemeClr val="bg1"/>
                </a:solidFill>
                <a:latin typeface="Overpass Heavy" panose="00000A00000000000000" pitchFamily="50" charset="0"/>
              </a:rPr>
              <a:t>Please, ask questions to us in the chat</a:t>
            </a:r>
          </a:p>
        </p:txBody>
      </p:sp>
    </p:spTree>
    <p:extLst>
      <p:ext uri="{BB962C8B-B14F-4D97-AF65-F5344CB8AC3E}">
        <p14:creationId xmlns:p14="http://schemas.microsoft.com/office/powerpoint/2010/main" val="12318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E324E2BA-7DF7-4594-8806-BC093355134B}"/>
              </a:ext>
            </a:extLst>
          </p:cNvPr>
          <p:cNvPicPr>
            <a:picLocks noChangeAspect="1"/>
          </p:cNvPicPr>
          <p:nvPr/>
        </p:nvPicPr>
        <p:blipFill>
          <a:blip r:embed="rId2"/>
          <a:stretch>
            <a:fillRect/>
          </a:stretch>
        </p:blipFill>
        <p:spPr>
          <a:xfrm>
            <a:off x="6091237" y="1017801"/>
            <a:ext cx="12201525" cy="11680398"/>
          </a:xfrm>
          <a:prstGeom prst="rect">
            <a:avLst/>
          </a:prstGeom>
        </p:spPr>
      </p:pic>
    </p:spTree>
    <p:extLst>
      <p:ext uri="{BB962C8B-B14F-4D97-AF65-F5344CB8AC3E}">
        <p14:creationId xmlns:p14="http://schemas.microsoft.com/office/powerpoint/2010/main" val="3779395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7560AF27-E55C-2DB0-785E-B20FBE3DDF10}"/>
              </a:ext>
            </a:extLst>
          </p:cNvPr>
          <p:cNvPicPr>
            <a:picLocks noChangeAspect="1"/>
          </p:cNvPicPr>
          <p:nvPr/>
        </p:nvPicPr>
        <p:blipFill>
          <a:blip r:embed="rId2"/>
          <a:stretch>
            <a:fillRect/>
          </a:stretch>
        </p:blipFill>
        <p:spPr>
          <a:xfrm>
            <a:off x="1872419" y="0"/>
            <a:ext cx="20639161" cy="13716000"/>
          </a:xfrm>
          <a:prstGeom prst="rect">
            <a:avLst/>
          </a:prstGeom>
        </p:spPr>
      </p:pic>
    </p:spTree>
    <p:extLst>
      <p:ext uri="{BB962C8B-B14F-4D97-AF65-F5344CB8AC3E}">
        <p14:creationId xmlns:p14="http://schemas.microsoft.com/office/powerpoint/2010/main" val="31396956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Text, Screenshot enthält.&#10;&#10;Automatisch generierte Beschreibung">
            <a:extLst>
              <a:ext uri="{FF2B5EF4-FFF2-40B4-BE49-F238E27FC236}">
                <a16:creationId xmlns:a16="http://schemas.microsoft.com/office/drawing/2014/main" id="{B8B29B5C-5160-C359-C866-ECEF3735D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980" y="28112"/>
            <a:ext cx="20596860" cy="13687888"/>
          </a:xfrm>
          <a:prstGeom prst="rect">
            <a:avLst/>
          </a:prstGeom>
        </p:spPr>
      </p:pic>
    </p:spTree>
    <p:extLst>
      <p:ext uri="{BB962C8B-B14F-4D97-AF65-F5344CB8AC3E}">
        <p14:creationId xmlns:p14="http://schemas.microsoft.com/office/powerpoint/2010/main" val="21051845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Zeichnung enthält.&#10;&#10;Automatisch generierte Beschreibung">
            <a:extLst>
              <a:ext uri="{FF2B5EF4-FFF2-40B4-BE49-F238E27FC236}">
                <a16:creationId xmlns:a16="http://schemas.microsoft.com/office/drawing/2014/main" id="{934F08B9-7BD3-4EDF-A108-77863ACE2B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127" y="1122582"/>
            <a:ext cx="8584474" cy="2339269"/>
          </a:xfrm>
          <a:prstGeom prst="roundRect">
            <a:avLst>
              <a:gd name="adj" fmla="val 30627"/>
            </a:avLst>
          </a:prstGeom>
        </p:spPr>
      </p:pic>
      <p:grpSp>
        <p:nvGrpSpPr>
          <p:cNvPr id="5" name="Gruppieren 4">
            <a:extLst>
              <a:ext uri="{FF2B5EF4-FFF2-40B4-BE49-F238E27FC236}">
                <a16:creationId xmlns:a16="http://schemas.microsoft.com/office/drawing/2014/main" id="{E2ED721D-6E46-4D20-8596-9A8DCEAAAA86}"/>
              </a:ext>
            </a:extLst>
          </p:cNvPr>
          <p:cNvGrpSpPr>
            <a:grpSpLocks noChangeAspect="1"/>
          </p:cNvGrpSpPr>
          <p:nvPr/>
        </p:nvGrpSpPr>
        <p:grpSpPr>
          <a:xfrm>
            <a:off x="15154404" y="2753455"/>
            <a:ext cx="3990436" cy="2471688"/>
            <a:chOff x="16524514" y="2808514"/>
            <a:chExt cx="5834743" cy="3614057"/>
          </a:xfrm>
        </p:grpSpPr>
        <p:sp>
          <p:nvSpPr>
            <p:cNvPr id="3" name="Rechteck 2">
              <a:extLst>
                <a:ext uri="{FF2B5EF4-FFF2-40B4-BE49-F238E27FC236}">
                  <a16:creationId xmlns:a16="http://schemas.microsoft.com/office/drawing/2014/main" id="{81E3D3DF-30DF-4047-B818-4F5AF4B44190}"/>
                </a:ext>
              </a:extLst>
            </p:cNvPr>
            <p:cNvSpPr/>
            <p:nvPr/>
          </p:nvSpPr>
          <p:spPr>
            <a:xfrm>
              <a:off x="16524514" y="2808514"/>
              <a:ext cx="5834743" cy="361405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6" name="Grafik 5">
              <a:extLst>
                <a:ext uri="{FF2B5EF4-FFF2-40B4-BE49-F238E27FC236}">
                  <a16:creationId xmlns:a16="http://schemas.microsoft.com/office/drawing/2014/main" id="{7B70F912-5C78-42F3-A6FB-E9157E29974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6750796" y="3141644"/>
              <a:ext cx="5396871" cy="2905315"/>
            </a:xfrm>
            <a:prstGeom prst="roundRect">
              <a:avLst/>
            </a:prstGeom>
          </p:spPr>
        </p:pic>
      </p:grpSp>
      <p:grpSp>
        <p:nvGrpSpPr>
          <p:cNvPr id="12" name="Gruppieren 11">
            <a:extLst>
              <a:ext uri="{FF2B5EF4-FFF2-40B4-BE49-F238E27FC236}">
                <a16:creationId xmlns:a16="http://schemas.microsoft.com/office/drawing/2014/main" id="{2CDB1A5A-5E8A-4A3C-B64F-7061E8D3AEAF}"/>
              </a:ext>
            </a:extLst>
          </p:cNvPr>
          <p:cNvGrpSpPr>
            <a:grpSpLocks noChangeAspect="1"/>
          </p:cNvGrpSpPr>
          <p:nvPr/>
        </p:nvGrpSpPr>
        <p:grpSpPr>
          <a:xfrm>
            <a:off x="3995146" y="6858000"/>
            <a:ext cx="3990436" cy="2471688"/>
            <a:chOff x="8287383" y="4525451"/>
            <a:chExt cx="3990436" cy="2471688"/>
          </a:xfrm>
        </p:grpSpPr>
        <p:sp>
          <p:nvSpPr>
            <p:cNvPr id="17" name="Rechteck 2">
              <a:extLst>
                <a:ext uri="{FF2B5EF4-FFF2-40B4-BE49-F238E27FC236}">
                  <a16:creationId xmlns:a16="http://schemas.microsoft.com/office/drawing/2014/main" id="{C501C79F-15F1-4738-99C7-4A3CDC318EFB}"/>
                </a:ext>
              </a:extLst>
            </p:cNvPr>
            <p:cNvSpPr/>
            <p:nvPr/>
          </p:nvSpPr>
          <p:spPr>
            <a:xfrm>
              <a:off x="8287383" y="4525451"/>
              <a:ext cx="3990436" cy="24716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1" name="Grafik 10">
              <a:extLst>
                <a:ext uri="{FF2B5EF4-FFF2-40B4-BE49-F238E27FC236}">
                  <a16:creationId xmlns:a16="http://schemas.microsoft.com/office/drawing/2014/main" id="{59D326C1-B970-4156-A8FE-77519EA2364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50038" y="4932237"/>
              <a:ext cx="2865126" cy="1658116"/>
            </a:xfrm>
            <a:prstGeom prst="rect">
              <a:avLst/>
            </a:prstGeom>
          </p:spPr>
        </p:pic>
      </p:grpSp>
      <p:pic>
        <p:nvPicPr>
          <p:cNvPr id="19" name="Grafik 18">
            <a:extLst>
              <a:ext uri="{FF2B5EF4-FFF2-40B4-BE49-F238E27FC236}">
                <a16:creationId xmlns:a16="http://schemas.microsoft.com/office/drawing/2014/main" id="{37F928DE-3C80-4B34-B3C8-0A26ADD3686B}"/>
              </a:ext>
            </a:extLst>
          </p:cNvPr>
          <p:cNvPicPr>
            <a:picLocks noChangeAspect="1"/>
          </p:cNvPicPr>
          <p:nvPr/>
        </p:nvPicPr>
        <p:blipFill rotWithShape="1">
          <a:blip r:embed="rId6">
            <a:extLst>
              <a:ext uri="{28A0092B-C50C-407E-A947-70E740481C1C}">
                <a14:useLocalDpi xmlns:a14="http://schemas.microsoft.com/office/drawing/2010/main" val="0"/>
              </a:ext>
            </a:extLst>
          </a:blip>
          <a:srcRect t="14228" b="6552"/>
          <a:stretch/>
        </p:blipFill>
        <p:spPr>
          <a:xfrm>
            <a:off x="12336756" y="8490857"/>
            <a:ext cx="10596742" cy="3567793"/>
          </a:xfrm>
          <a:prstGeom prst="roundRect">
            <a:avLst/>
          </a:prstGeom>
        </p:spPr>
      </p:pic>
    </p:spTree>
    <p:extLst>
      <p:ext uri="{BB962C8B-B14F-4D97-AF65-F5344CB8AC3E}">
        <p14:creationId xmlns:p14="http://schemas.microsoft.com/office/powerpoint/2010/main" val="1272645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E6C454B9-BD63-4FE3-A644-BB0897EAFB11}"/>
              </a:ext>
            </a:extLst>
          </p:cNvPr>
          <p:cNvSpPr>
            <a:spLocks noGrp="1"/>
          </p:cNvSpPr>
          <p:nvPr>
            <p:ph idx="1"/>
          </p:nvPr>
        </p:nvSpPr>
        <p:spPr>
          <a:xfrm>
            <a:off x="1926771" y="6047467"/>
            <a:ext cx="20530457" cy="5253264"/>
          </a:xfrm>
        </p:spPr>
        <p:txBody>
          <a:bodyPr>
            <a:normAutofit/>
          </a:bodyPr>
          <a:lstStyle/>
          <a:p>
            <a:r>
              <a:rPr lang="de-DE" sz="6000" b="1" dirty="0"/>
              <a:t>Feb 2017: 	TensorFlow 1.0 (</a:t>
            </a:r>
            <a:r>
              <a:rPr lang="de-DE" sz="6000" b="1" dirty="0" err="1"/>
              <a:t>Estimator</a:t>
            </a:r>
            <a:r>
              <a:rPr lang="de-DE" sz="6000" b="1" dirty="0"/>
              <a:t> API)</a:t>
            </a:r>
          </a:p>
          <a:p>
            <a:endParaRPr lang="de-DE" sz="6000" b="1" dirty="0"/>
          </a:p>
          <a:p>
            <a:r>
              <a:rPr lang="de-DE" sz="6000" b="1" dirty="0"/>
              <a:t>Nov 2017: 	TensorFlow 1.4 (</a:t>
            </a:r>
            <a:r>
              <a:rPr lang="de-DE" sz="6000" b="1" dirty="0" err="1"/>
              <a:t>Estimator</a:t>
            </a:r>
            <a:r>
              <a:rPr lang="de-DE" sz="6000" b="1" dirty="0"/>
              <a:t> API, Keras API)</a:t>
            </a:r>
          </a:p>
          <a:p>
            <a:endParaRPr lang="de-DE" sz="6000" b="1" dirty="0"/>
          </a:p>
          <a:p>
            <a:r>
              <a:rPr lang="de-DE" sz="6000" b="1" dirty="0"/>
              <a:t>Jan 2019: 	TensorFlow 2.0 (</a:t>
            </a:r>
            <a:r>
              <a:rPr lang="de-DE" sz="6000" b="1" dirty="0" err="1"/>
              <a:t>Estimator</a:t>
            </a:r>
            <a:r>
              <a:rPr lang="de-DE" sz="6000" b="1" dirty="0"/>
              <a:t> API, Keras API)</a:t>
            </a:r>
          </a:p>
        </p:txBody>
      </p:sp>
      <p:pic>
        <p:nvPicPr>
          <p:cNvPr id="6" name="Grafik 5">
            <a:extLst>
              <a:ext uri="{FF2B5EF4-FFF2-40B4-BE49-F238E27FC236}">
                <a16:creationId xmlns:a16="http://schemas.microsoft.com/office/drawing/2014/main" id="{2D36514F-58C3-47B2-AAE5-8B721BA7F35F}"/>
              </a:ext>
            </a:extLst>
          </p:cNvPr>
          <p:cNvPicPr>
            <a:picLocks noChangeAspect="1"/>
          </p:cNvPicPr>
          <p:nvPr/>
        </p:nvPicPr>
        <p:blipFill rotWithShape="1">
          <a:blip r:embed="rId2">
            <a:extLst>
              <a:ext uri="{28A0092B-C50C-407E-A947-70E740481C1C}">
                <a14:useLocalDpi xmlns:a14="http://schemas.microsoft.com/office/drawing/2010/main" val="0"/>
              </a:ext>
            </a:extLst>
          </a:blip>
          <a:srcRect t="14228" b="6552"/>
          <a:stretch/>
        </p:blipFill>
        <p:spPr>
          <a:xfrm>
            <a:off x="7736274" y="1400175"/>
            <a:ext cx="8911450" cy="3000376"/>
          </a:xfrm>
          <a:prstGeom prst="roundRect">
            <a:avLst/>
          </a:prstGeom>
        </p:spPr>
      </p:pic>
    </p:spTree>
    <p:extLst>
      <p:ext uri="{BB962C8B-B14F-4D97-AF65-F5344CB8AC3E}">
        <p14:creationId xmlns:p14="http://schemas.microsoft.com/office/powerpoint/2010/main" val="4176764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A4337A-FBF8-6F2D-C388-77471C962570}"/>
              </a:ext>
            </a:extLst>
          </p:cNvPr>
          <p:cNvSpPr>
            <a:spLocks noGrp="1"/>
          </p:cNvSpPr>
          <p:nvPr>
            <p:ph type="title"/>
          </p:nvPr>
        </p:nvSpPr>
        <p:spPr/>
        <p:txBody>
          <a:bodyPr/>
          <a:lstStyle/>
          <a:p>
            <a:r>
              <a:rPr lang="en-US" dirty="0"/>
              <a:t>Development </a:t>
            </a:r>
            <a:r>
              <a:rPr lang="en-US" dirty="0" err="1"/>
              <a:t>EnvironmentS</a:t>
            </a:r>
            <a:endParaRPr lang="en-US" dirty="0"/>
          </a:p>
        </p:txBody>
      </p:sp>
      <p:pic>
        <p:nvPicPr>
          <p:cNvPr id="5" name="Inhaltsplatzhalter 4">
            <a:extLst>
              <a:ext uri="{FF2B5EF4-FFF2-40B4-BE49-F238E27FC236}">
                <a16:creationId xmlns:a16="http://schemas.microsoft.com/office/drawing/2014/main" id="{800E1674-3236-4ADF-0CCC-0E9B92C49C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0933" y="5678836"/>
            <a:ext cx="3101067" cy="3607973"/>
          </a:xfrm>
        </p:spPr>
      </p:pic>
      <p:pic>
        <p:nvPicPr>
          <p:cNvPr id="7" name="Grafik 6" descr="Ein Bild, das Text, ClipArt enthält.&#10;&#10;Automatisch generierte Beschreibung">
            <a:extLst>
              <a:ext uri="{FF2B5EF4-FFF2-40B4-BE49-F238E27FC236}">
                <a16:creationId xmlns:a16="http://schemas.microsoft.com/office/drawing/2014/main" id="{0A99C096-2F9F-156D-4271-218523BF14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4597" y="10705584"/>
            <a:ext cx="6484379" cy="1950070"/>
          </a:xfrm>
          <a:prstGeom prst="rect">
            <a:avLst/>
          </a:prstGeom>
        </p:spPr>
      </p:pic>
      <p:pic>
        <p:nvPicPr>
          <p:cNvPr id="11" name="Grafik 10">
            <a:extLst>
              <a:ext uri="{FF2B5EF4-FFF2-40B4-BE49-F238E27FC236}">
                <a16:creationId xmlns:a16="http://schemas.microsoft.com/office/drawing/2014/main" id="{F4F0E59C-245D-7F7D-17CD-21B7C57CB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13749" y="3739711"/>
            <a:ext cx="9237963" cy="4618982"/>
          </a:xfrm>
          <a:prstGeom prst="rect">
            <a:avLst/>
          </a:prstGeom>
        </p:spPr>
      </p:pic>
      <p:pic>
        <p:nvPicPr>
          <p:cNvPr id="15" name="Grafik 14">
            <a:extLst>
              <a:ext uri="{FF2B5EF4-FFF2-40B4-BE49-F238E27FC236}">
                <a16:creationId xmlns:a16="http://schemas.microsoft.com/office/drawing/2014/main" id="{55CE845F-A572-C9FA-A8DC-C91CB7F6F2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5004" y="3739711"/>
            <a:ext cx="6203996" cy="2651126"/>
          </a:xfrm>
          <a:prstGeom prst="rect">
            <a:avLst/>
          </a:prstGeom>
        </p:spPr>
      </p:pic>
    </p:spTree>
    <p:extLst>
      <p:ext uri="{BB962C8B-B14F-4D97-AF65-F5344CB8AC3E}">
        <p14:creationId xmlns:p14="http://schemas.microsoft.com/office/powerpoint/2010/main" val="16386067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0423FB4-0B7E-4BF8-A8BC-A7C4EBBCB8A5}"/>
              </a:ext>
            </a:extLst>
          </p:cNvPr>
          <p:cNvSpPr>
            <a:spLocks noGrp="1"/>
          </p:cNvSpPr>
          <p:nvPr>
            <p:ph type="title"/>
          </p:nvPr>
        </p:nvSpPr>
        <p:spPr/>
        <p:txBody>
          <a:bodyPr/>
          <a:lstStyle/>
          <a:p>
            <a:r>
              <a:rPr lang="en-US" sz="8000" b="1" dirty="0"/>
              <a:t>Tasks Until Next Week</a:t>
            </a:r>
            <a:endParaRPr lang="en-DE" dirty="0"/>
          </a:p>
        </p:txBody>
      </p:sp>
      <p:sp>
        <p:nvSpPr>
          <p:cNvPr id="4" name="Inhaltsplatzhalter 3">
            <a:extLst>
              <a:ext uri="{FF2B5EF4-FFF2-40B4-BE49-F238E27FC236}">
                <a16:creationId xmlns:a16="http://schemas.microsoft.com/office/drawing/2014/main" id="{A313605D-D401-4B13-AD9B-6C2E44004B06}"/>
              </a:ext>
            </a:extLst>
          </p:cNvPr>
          <p:cNvSpPr>
            <a:spLocks noGrp="1"/>
          </p:cNvSpPr>
          <p:nvPr>
            <p:ph idx="1"/>
          </p:nvPr>
        </p:nvSpPr>
        <p:spPr>
          <a:xfrm>
            <a:off x="2982685" y="4064907"/>
            <a:ext cx="18418629" cy="7082064"/>
          </a:xfrm>
        </p:spPr>
        <p:txBody>
          <a:bodyPr>
            <a:normAutofit/>
          </a:bodyPr>
          <a:lstStyle/>
          <a:p>
            <a:r>
              <a:rPr lang="en-US" sz="6000" b="1" dirty="0"/>
              <a:t>Completion of the learning material of week 1 and 2 of the course "introduction to TensorFlow“</a:t>
            </a:r>
          </a:p>
          <a:p>
            <a:endParaRPr lang="en-US" sz="6000" b="1" dirty="0"/>
          </a:p>
          <a:p>
            <a:r>
              <a:rPr lang="en-US" sz="6000" b="1" dirty="0"/>
              <a:t>Complete Exercises 1 and 2 given in the Coursebook</a:t>
            </a:r>
          </a:p>
          <a:p>
            <a:pPr lvl="1"/>
            <a:r>
              <a:rPr lang="en-US" sz="5200" b="1" dirty="0"/>
              <a:t>Who presents?</a:t>
            </a:r>
          </a:p>
          <a:p>
            <a:endParaRPr lang="en-US" sz="6000" b="1" dirty="0"/>
          </a:p>
          <a:p>
            <a:r>
              <a:rPr lang="en-US" sz="6000" b="1" dirty="0"/>
              <a:t>Bring questions!</a:t>
            </a:r>
          </a:p>
          <a:p>
            <a:pPr marL="0" indent="0">
              <a:buNone/>
            </a:pPr>
            <a:endParaRPr lang="en-DE" dirty="0"/>
          </a:p>
        </p:txBody>
      </p:sp>
    </p:spTree>
    <p:extLst>
      <p:ext uri="{BB962C8B-B14F-4D97-AF65-F5344CB8AC3E}">
        <p14:creationId xmlns:p14="http://schemas.microsoft.com/office/powerpoint/2010/main" val="2969231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D8B4C75-D7D5-44FE-BB6D-C0A9B22133C4}"/>
              </a:ext>
            </a:extLst>
          </p:cNvPr>
          <p:cNvSpPr>
            <a:spLocks noGrp="1"/>
          </p:cNvSpPr>
          <p:nvPr>
            <p:ph type="title"/>
          </p:nvPr>
        </p:nvSpPr>
        <p:spPr/>
        <p:txBody>
          <a:bodyPr/>
          <a:lstStyle/>
          <a:p>
            <a:r>
              <a:rPr lang="en-US" dirty="0"/>
              <a:t>Course handbook</a:t>
            </a:r>
            <a:br>
              <a:rPr lang="en-US" dirty="0"/>
            </a:br>
            <a:endParaRPr lang="en-US" dirty="0"/>
          </a:p>
        </p:txBody>
      </p:sp>
      <p:pic>
        <p:nvPicPr>
          <p:cNvPr id="6" name="Grafik 5">
            <a:extLst>
              <a:ext uri="{FF2B5EF4-FFF2-40B4-BE49-F238E27FC236}">
                <a16:creationId xmlns:a16="http://schemas.microsoft.com/office/drawing/2014/main" id="{11CE2FA8-C86F-472B-9742-15C70F19F597}"/>
              </a:ext>
            </a:extLst>
          </p:cNvPr>
          <p:cNvPicPr>
            <a:picLocks noChangeAspect="1"/>
          </p:cNvPicPr>
          <p:nvPr/>
        </p:nvPicPr>
        <p:blipFill rotWithShape="1">
          <a:blip r:embed="rId2">
            <a:extLst>
              <a:ext uri="{28A0092B-C50C-407E-A947-70E740481C1C}">
                <a14:useLocalDpi xmlns:a14="http://schemas.microsoft.com/office/drawing/2010/main" val="0"/>
              </a:ext>
            </a:extLst>
          </a:blip>
          <a:srcRect t="193" b="10173"/>
          <a:stretch/>
        </p:blipFill>
        <p:spPr>
          <a:xfrm>
            <a:off x="1676400" y="2506131"/>
            <a:ext cx="21031200" cy="10598622"/>
          </a:xfrm>
          <a:prstGeom prst="rect">
            <a:avLst/>
          </a:prstGeom>
        </p:spPr>
      </p:pic>
    </p:spTree>
    <p:extLst>
      <p:ext uri="{BB962C8B-B14F-4D97-AF65-F5344CB8AC3E}">
        <p14:creationId xmlns:p14="http://schemas.microsoft.com/office/powerpoint/2010/main" val="2845148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DA9D0D-485D-494E-8435-6B07440E6679}"/>
              </a:ext>
            </a:extLst>
          </p:cNvPr>
          <p:cNvSpPr>
            <a:spLocks noGrp="1"/>
          </p:cNvSpPr>
          <p:nvPr>
            <p:ph type="title"/>
          </p:nvPr>
        </p:nvSpPr>
        <p:spPr/>
        <p:txBody>
          <a:bodyPr/>
          <a:lstStyle/>
          <a:p>
            <a:r>
              <a:rPr lang="en-US" dirty="0"/>
              <a:t>Organizational Matters</a:t>
            </a:r>
          </a:p>
        </p:txBody>
      </p:sp>
      <p:sp>
        <p:nvSpPr>
          <p:cNvPr id="3" name="Inhaltsplatzhalter 2">
            <a:extLst>
              <a:ext uri="{FF2B5EF4-FFF2-40B4-BE49-F238E27FC236}">
                <a16:creationId xmlns:a16="http://schemas.microsoft.com/office/drawing/2014/main" id="{82EB4669-5201-4D49-BA33-79D6577692CD}"/>
              </a:ext>
            </a:extLst>
          </p:cNvPr>
          <p:cNvSpPr>
            <a:spLocks noGrp="1"/>
          </p:cNvSpPr>
          <p:nvPr>
            <p:ph idx="1"/>
          </p:nvPr>
        </p:nvSpPr>
        <p:spPr>
          <a:xfrm>
            <a:off x="3090333" y="4430185"/>
            <a:ext cx="18203333" cy="5998330"/>
          </a:xfrm>
        </p:spPr>
        <p:txBody>
          <a:bodyPr>
            <a:normAutofit fontScale="92500" lnSpcReduction="20000"/>
          </a:bodyPr>
          <a:lstStyle/>
          <a:p>
            <a:pPr marL="857250" indent="-857250">
              <a:buFont typeface="Wingdings" panose="05000000000000000000" pitchFamily="2" charset="2"/>
              <a:buChar char="§"/>
            </a:pPr>
            <a:r>
              <a:rPr lang="en-US" sz="5400" b="1" dirty="0"/>
              <a:t>Use your full names in the zoom meetings!</a:t>
            </a:r>
          </a:p>
          <a:p>
            <a:pPr marL="857250" indent="-857250">
              <a:buFont typeface="Wingdings" panose="05000000000000000000" pitchFamily="2" charset="2"/>
              <a:buChar char="§"/>
            </a:pPr>
            <a:endParaRPr lang="en-US" sz="5400" b="1" dirty="0"/>
          </a:p>
          <a:p>
            <a:pPr marL="857250" indent="-857250"/>
            <a:r>
              <a:rPr lang="en-US" sz="5400" dirty="0"/>
              <a:t>Scan the QR-Code if you participate in presence</a:t>
            </a:r>
          </a:p>
          <a:p>
            <a:pPr marL="857250" indent="-857250">
              <a:buFont typeface="Wingdings" panose="05000000000000000000" pitchFamily="2" charset="2"/>
              <a:buChar char="§"/>
            </a:pPr>
            <a:endParaRPr lang="en-US" sz="5400" b="1" dirty="0"/>
          </a:p>
          <a:p>
            <a:pPr marL="857250" indent="-857250">
              <a:buFont typeface="Wingdings" panose="05000000000000000000" pitchFamily="2" charset="2"/>
              <a:buChar char="§"/>
            </a:pPr>
            <a:r>
              <a:rPr lang="en-US" sz="5400" b="1" dirty="0"/>
              <a:t>Complete your profile in the </a:t>
            </a:r>
            <a:r>
              <a:rPr lang="en-US" sz="5400" b="1" dirty="0" err="1"/>
              <a:t>Mattermost</a:t>
            </a:r>
            <a:r>
              <a:rPr lang="en-US" sz="5400" b="1" dirty="0"/>
              <a:t> chat with your full name and a photo.</a:t>
            </a:r>
          </a:p>
          <a:p>
            <a:pPr marL="857250" indent="-857250">
              <a:buFont typeface="Wingdings" panose="05000000000000000000" pitchFamily="2" charset="2"/>
              <a:buChar char="§"/>
            </a:pPr>
            <a:endParaRPr lang="en-US" sz="5400" b="1" dirty="0"/>
          </a:p>
          <a:p>
            <a:pPr marL="857250" indent="-857250">
              <a:buFont typeface="Wingdings" panose="05000000000000000000" pitchFamily="2" charset="2"/>
              <a:buChar char="§"/>
            </a:pPr>
            <a:r>
              <a:rPr lang="en-US" sz="5400" b="1" dirty="0"/>
              <a:t>Please write us if you will not go on with the course!</a:t>
            </a:r>
          </a:p>
        </p:txBody>
      </p:sp>
    </p:spTree>
    <p:extLst>
      <p:ext uri="{BB962C8B-B14F-4D97-AF65-F5344CB8AC3E}">
        <p14:creationId xmlns:p14="http://schemas.microsoft.com/office/powerpoint/2010/main" val="3122585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25154-18BC-4FC7-AC2F-F69799F6C940}"/>
              </a:ext>
            </a:extLst>
          </p:cNvPr>
          <p:cNvSpPr>
            <a:spLocks noGrp="1"/>
          </p:cNvSpPr>
          <p:nvPr>
            <p:ph type="title"/>
          </p:nvPr>
        </p:nvSpPr>
        <p:spPr/>
        <p:txBody>
          <a:bodyPr/>
          <a:lstStyle/>
          <a:p>
            <a:r>
              <a:rPr lang="de-DE" dirty="0"/>
              <a:t>Zoom</a:t>
            </a:r>
            <a:endParaRPr lang="en-DE" dirty="0"/>
          </a:p>
        </p:txBody>
      </p:sp>
      <p:sp>
        <p:nvSpPr>
          <p:cNvPr id="7" name="Inhaltsplatzhalter 6">
            <a:extLst>
              <a:ext uri="{FF2B5EF4-FFF2-40B4-BE49-F238E27FC236}">
                <a16:creationId xmlns:a16="http://schemas.microsoft.com/office/drawing/2014/main" id="{B7D15CD2-3A93-492E-A370-5164F349271B}"/>
              </a:ext>
            </a:extLst>
          </p:cNvPr>
          <p:cNvSpPr>
            <a:spLocks noGrp="1"/>
          </p:cNvSpPr>
          <p:nvPr>
            <p:ph idx="1"/>
          </p:nvPr>
        </p:nvSpPr>
        <p:spPr>
          <a:xfrm>
            <a:off x="3483768" y="4279900"/>
            <a:ext cx="17416463" cy="7521575"/>
          </a:xfrm>
        </p:spPr>
        <p:txBody>
          <a:bodyPr>
            <a:normAutofit/>
          </a:bodyPr>
          <a:lstStyle/>
          <a:p>
            <a:r>
              <a:rPr lang="de-DE" dirty="0"/>
              <a:t>Try </a:t>
            </a:r>
            <a:r>
              <a:rPr lang="de-DE" dirty="0" err="1"/>
              <a:t>the</a:t>
            </a:r>
            <a:r>
              <a:rPr lang="de-DE" dirty="0"/>
              <a:t> different </a:t>
            </a:r>
            <a:r>
              <a:rPr lang="de-DE" dirty="0" err="1"/>
              <a:t>viewing</a:t>
            </a:r>
            <a:r>
              <a:rPr lang="de-DE" dirty="0"/>
              <a:t> </a:t>
            </a:r>
            <a:r>
              <a:rPr lang="de-DE" dirty="0" err="1"/>
              <a:t>modes</a:t>
            </a:r>
            <a:r>
              <a:rPr lang="de-DE" dirty="0"/>
              <a:t>:</a:t>
            </a:r>
          </a:p>
          <a:p>
            <a:pPr lvl="1"/>
            <a:r>
              <a:rPr lang="de-DE" dirty="0"/>
              <a:t>Gallery View/ </a:t>
            </a:r>
            <a:r>
              <a:rPr lang="de-DE" dirty="0" err="1"/>
              <a:t>Active</a:t>
            </a:r>
            <a:r>
              <a:rPr lang="de-DE" dirty="0"/>
              <a:t> Speaker</a:t>
            </a:r>
          </a:p>
          <a:p>
            <a:pPr lvl="1"/>
            <a:r>
              <a:rPr lang="de-DE" dirty="0"/>
              <a:t>Split Screen/ </a:t>
            </a:r>
            <a:r>
              <a:rPr lang="de-DE" dirty="0" err="1"/>
              <a:t>Full</a:t>
            </a:r>
            <a:r>
              <a:rPr lang="de-DE" dirty="0"/>
              <a:t> Screen Mode</a:t>
            </a:r>
          </a:p>
          <a:p>
            <a:endParaRPr lang="de-DE" dirty="0"/>
          </a:p>
          <a:p>
            <a:endParaRPr lang="de-DE" dirty="0"/>
          </a:p>
          <a:p>
            <a:r>
              <a:rPr lang="de-DE" dirty="0"/>
              <a:t>Maybe </a:t>
            </a:r>
            <a:r>
              <a:rPr lang="de-DE" dirty="0" err="1"/>
              <a:t>watch</a:t>
            </a:r>
            <a:r>
              <a:rPr lang="de-DE" dirty="0"/>
              <a:t> </a:t>
            </a:r>
            <a:r>
              <a:rPr lang="de-DE" dirty="0" err="1"/>
              <a:t>this</a:t>
            </a:r>
            <a:r>
              <a:rPr lang="de-DE" dirty="0"/>
              <a:t> </a:t>
            </a:r>
            <a:r>
              <a:rPr lang="de-DE" dirty="0" err="1"/>
              <a:t>video</a:t>
            </a:r>
            <a:r>
              <a:rPr lang="de-DE" dirty="0"/>
              <a:t> </a:t>
            </a:r>
            <a:r>
              <a:rPr lang="de-DE" dirty="0" err="1"/>
              <a:t>to</a:t>
            </a:r>
            <a:r>
              <a:rPr lang="de-DE" dirty="0"/>
              <a:t> </a:t>
            </a:r>
            <a:r>
              <a:rPr lang="de-DE" dirty="0" err="1"/>
              <a:t>get</a:t>
            </a:r>
            <a:r>
              <a:rPr lang="de-DE" dirty="0"/>
              <a:t> an </a:t>
            </a:r>
            <a:r>
              <a:rPr lang="de-DE" dirty="0" err="1"/>
              <a:t>idea</a:t>
            </a:r>
            <a:r>
              <a:rPr lang="de-DE" dirty="0"/>
              <a:t>:</a:t>
            </a:r>
          </a:p>
          <a:p>
            <a:pPr marL="914400" lvl="1" indent="0">
              <a:buNone/>
            </a:pPr>
            <a:r>
              <a:rPr lang="de-DE" dirty="0">
                <a:hlinkClick r:id="rId2"/>
              </a:rPr>
              <a:t>https://www.youtube.com/watch?v=v3IPAbpVjd4</a:t>
            </a:r>
            <a:r>
              <a:rPr lang="de-DE" dirty="0"/>
              <a:t> </a:t>
            </a:r>
          </a:p>
        </p:txBody>
      </p:sp>
    </p:spTree>
    <p:extLst>
      <p:ext uri="{BB962C8B-B14F-4D97-AF65-F5344CB8AC3E}">
        <p14:creationId xmlns:p14="http://schemas.microsoft.com/office/powerpoint/2010/main" val="1513330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999D4BF5-9AF9-4DCE-888C-0AE98830D0A4}"/>
              </a:ext>
            </a:extLst>
          </p:cNvPr>
          <p:cNvPicPr>
            <a:picLocks noChangeAspect="1"/>
          </p:cNvPicPr>
          <p:nvPr/>
        </p:nvPicPr>
        <p:blipFill rotWithShape="1">
          <a:blip r:embed="rId2"/>
          <a:srcRect l="6601" t="3588" r="2583" b="7659"/>
          <a:stretch/>
        </p:blipFill>
        <p:spPr>
          <a:xfrm>
            <a:off x="1121229" y="755779"/>
            <a:ext cx="22141542" cy="12204442"/>
          </a:xfrm>
          <a:prstGeom prst="rect">
            <a:avLst/>
          </a:prstGeom>
        </p:spPr>
      </p:pic>
      <p:sp>
        <p:nvSpPr>
          <p:cNvPr id="5" name="Pfeil: nach rechts 4">
            <a:extLst>
              <a:ext uri="{FF2B5EF4-FFF2-40B4-BE49-F238E27FC236}">
                <a16:creationId xmlns:a16="http://schemas.microsoft.com/office/drawing/2014/main" id="{32BB9807-5F68-471F-93CE-6D2971D9B37F}"/>
              </a:ext>
            </a:extLst>
          </p:cNvPr>
          <p:cNvSpPr/>
          <p:nvPr/>
        </p:nvSpPr>
        <p:spPr>
          <a:xfrm rot="370512">
            <a:off x="3334093" y="10808853"/>
            <a:ext cx="1037257" cy="696654"/>
          </a:xfrm>
          <a:prstGeom prst="rightArrow">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Open Sans Extrabold"/>
              <a:ea typeface="Open Sans Extrabold"/>
              <a:cs typeface="Open Sans Extrabold"/>
              <a:sym typeface="Open Sans Extrabold"/>
            </a:endParaRPr>
          </a:p>
        </p:txBody>
      </p:sp>
      <p:sp>
        <p:nvSpPr>
          <p:cNvPr id="7" name="Pfeil: nach rechts 6">
            <a:extLst>
              <a:ext uri="{FF2B5EF4-FFF2-40B4-BE49-F238E27FC236}">
                <a16:creationId xmlns:a16="http://schemas.microsoft.com/office/drawing/2014/main" id="{2A76EED1-B419-45D1-ADDD-9101339A6774}"/>
              </a:ext>
            </a:extLst>
          </p:cNvPr>
          <p:cNvSpPr/>
          <p:nvPr/>
        </p:nvSpPr>
        <p:spPr>
          <a:xfrm rot="370512">
            <a:off x="12804664" y="4212110"/>
            <a:ext cx="1037257" cy="696654"/>
          </a:xfrm>
          <a:prstGeom prst="rightArrow">
            <a:avLst/>
          </a:prstGeom>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DE" sz="3200" b="0" i="0" u="none" strike="noStrike" cap="none" spc="0" normalizeH="0" baseline="0">
              <a:ln>
                <a:noFill/>
              </a:ln>
              <a:solidFill>
                <a:srgbClr val="FFFFFF"/>
              </a:solidFill>
              <a:effectLst/>
              <a:uFillTx/>
              <a:latin typeface="Open Sans Extrabold"/>
              <a:ea typeface="Open Sans Extrabold"/>
              <a:cs typeface="Open Sans Extrabold"/>
              <a:sym typeface="Open Sans Extrabold"/>
            </a:endParaRPr>
          </a:p>
        </p:txBody>
      </p:sp>
    </p:spTree>
    <p:extLst>
      <p:ext uri="{BB962C8B-B14F-4D97-AF65-F5344CB8AC3E}">
        <p14:creationId xmlns:p14="http://schemas.microsoft.com/office/powerpoint/2010/main" val="2392349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D81CBAE7-1279-F8B3-CBC2-A93A8D48B1B3}"/>
              </a:ext>
            </a:extLst>
          </p:cNvPr>
          <p:cNvPicPr>
            <a:picLocks noChangeAspect="1"/>
          </p:cNvPicPr>
          <p:nvPr/>
        </p:nvPicPr>
        <p:blipFill rotWithShape="1">
          <a:blip r:embed="rId3"/>
          <a:srcRect b="45857"/>
          <a:stretch/>
        </p:blipFill>
        <p:spPr>
          <a:xfrm>
            <a:off x="798355" y="1712145"/>
            <a:ext cx="13746320" cy="6889988"/>
          </a:xfrm>
          <a:prstGeom prst="rect">
            <a:avLst/>
          </a:prstGeom>
        </p:spPr>
      </p:pic>
      <p:sp>
        <p:nvSpPr>
          <p:cNvPr id="2" name="Textfeld 1">
            <a:extLst>
              <a:ext uri="{FF2B5EF4-FFF2-40B4-BE49-F238E27FC236}">
                <a16:creationId xmlns:a16="http://schemas.microsoft.com/office/drawing/2014/main" id="{517B8C70-C6B3-3C0C-C8F5-452C56B85DD2}"/>
              </a:ext>
            </a:extLst>
          </p:cNvPr>
          <p:cNvSpPr txBox="1"/>
          <p:nvPr/>
        </p:nvSpPr>
        <p:spPr>
          <a:xfrm>
            <a:off x="16927633" y="3701728"/>
            <a:ext cx="7743825" cy="892552"/>
          </a:xfrm>
          <a:prstGeom prst="rect">
            <a:avLst/>
          </a:prstGeom>
          <a:noFill/>
        </p:spPr>
        <p:txBody>
          <a:bodyPr wrap="square" rtlCol="0">
            <a:spAutoFit/>
          </a:bodyPr>
          <a:lstStyle/>
          <a:p>
            <a:r>
              <a:rPr lang="de-DE" dirty="0" err="1">
                <a:solidFill>
                  <a:srgbClr val="AA1616"/>
                </a:solidFill>
              </a:rPr>
              <a:t>Present</a:t>
            </a:r>
            <a:r>
              <a:rPr lang="de-DE" dirty="0">
                <a:solidFill>
                  <a:srgbClr val="AA1616"/>
                </a:solidFill>
              </a:rPr>
              <a:t> </a:t>
            </a:r>
            <a:r>
              <a:rPr lang="de-DE" dirty="0" err="1">
                <a:solidFill>
                  <a:srgbClr val="AA1616"/>
                </a:solidFill>
              </a:rPr>
              <a:t>your</a:t>
            </a:r>
            <a:r>
              <a:rPr lang="de-DE" dirty="0">
                <a:solidFill>
                  <a:srgbClr val="AA1616"/>
                </a:solidFill>
              </a:rPr>
              <a:t> </a:t>
            </a:r>
            <a:r>
              <a:rPr lang="de-DE" dirty="0" err="1">
                <a:solidFill>
                  <a:srgbClr val="AA1616"/>
                </a:solidFill>
              </a:rPr>
              <a:t>project</a:t>
            </a:r>
            <a:r>
              <a:rPr lang="de-DE" dirty="0">
                <a:solidFill>
                  <a:srgbClr val="AA1616"/>
                </a:solidFill>
              </a:rPr>
              <a:t> </a:t>
            </a:r>
            <a:r>
              <a:rPr lang="de-DE" dirty="0" err="1">
                <a:solidFill>
                  <a:srgbClr val="AA1616"/>
                </a:solidFill>
              </a:rPr>
              <a:t>idea</a:t>
            </a:r>
            <a:endParaRPr lang="de-DE" dirty="0">
              <a:solidFill>
                <a:srgbClr val="AA1616"/>
              </a:solidFill>
            </a:endParaRPr>
          </a:p>
        </p:txBody>
      </p:sp>
      <p:sp>
        <p:nvSpPr>
          <p:cNvPr id="4" name="Pfeil: nach rechts 3">
            <a:extLst>
              <a:ext uri="{FF2B5EF4-FFF2-40B4-BE49-F238E27FC236}">
                <a16:creationId xmlns:a16="http://schemas.microsoft.com/office/drawing/2014/main" id="{651DD0BE-70C7-9285-E744-6103CE03D45D}"/>
              </a:ext>
            </a:extLst>
          </p:cNvPr>
          <p:cNvSpPr/>
          <p:nvPr/>
        </p:nvSpPr>
        <p:spPr>
          <a:xfrm rot="10800000">
            <a:off x="15371823" y="3856792"/>
            <a:ext cx="1214437" cy="582424"/>
          </a:xfrm>
          <a:prstGeom prst="rightArrow">
            <a:avLst/>
          </a:prstGeom>
          <a:solidFill>
            <a:srgbClr val="AA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AA1616"/>
              </a:solidFill>
            </a:endParaRPr>
          </a:p>
        </p:txBody>
      </p:sp>
      <p:pic>
        <p:nvPicPr>
          <p:cNvPr id="7" name="Grafik 6">
            <a:extLst>
              <a:ext uri="{FF2B5EF4-FFF2-40B4-BE49-F238E27FC236}">
                <a16:creationId xmlns:a16="http://schemas.microsoft.com/office/drawing/2014/main" id="{6EA4C1A7-292E-05E7-2973-9461E3E23316}"/>
              </a:ext>
            </a:extLst>
          </p:cNvPr>
          <p:cNvPicPr>
            <a:picLocks noChangeAspect="1"/>
          </p:cNvPicPr>
          <p:nvPr/>
        </p:nvPicPr>
        <p:blipFill>
          <a:blip r:embed="rId4"/>
          <a:stretch>
            <a:fillRect/>
          </a:stretch>
        </p:blipFill>
        <p:spPr>
          <a:xfrm>
            <a:off x="748145" y="645885"/>
            <a:ext cx="14282305" cy="8718447"/>
          </a:xfrm>
          <a:prstGeom prst="rect">
            <a:avLst/>
          </a:prstGeom>
        </p:spPr>
      </p:pic>
      <p:pic>
        <p:nvPicPr>
          <p:cNvPr id="9" name="Grafik 8">
            <a:extLst>
              <a:ext uri="{FF2B5EF4-FFF2-40B4-BE49-F238E27FC236}">
                <a16:creationId xmlns:a16="http://schemas.microsoft.com/office/drawing/2014/main" id="{B6774C36-4BE5-BBDD-E925-F25557AC4537}"/>
              </a:ext>
            </a:extLst>
          </p:cNvPr>
          <p:cNvPicPr>
            <a:picLocks noChangeAspect="1"/>
          </p:cNvPicPr>
          <p:nvPr/>
        </p:nvPicPr>
        <p:blipFill>
          <a:blip r:embed="rId5"/>
          <a:stretch>
            <a:fillRect/>
          </a:stretch>
        </p:blipFill>
        <p:spPr>
          <a:xfrm>
            <a:off x="12193035" y="7261647"/>
            <a:ext cx="12103713" cy="6337890"/>
          </a:xfrm>
          <a:prstGeom prst="rect">
            <a:avLst/>
          </a:prstGeom>
        </p:spPr>
      </p:pic>
    </p:spTree>
    <p:extLst>
      <p:ext uri="{BB962C8B-B14F-4D97-AF65-F5344CB8AC3E}">
        <p14:creationId xmlns:p14="http://schemas.microsoft.com/office/powerpoint/2010/main" val="65760075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Overpass Heavy"/>
        <a:ea typeface="Overpass Heavy"/>
        <a:cs typeface="Overpass Heavy"/>
      </a:majorFont>
      <a:minorFont>
        <a:latin typeface="Overpass Heavy"/>
        <a:ea typeface="Overpass Heavy"/>
        <a:cs typeface="Overpass Heavy"/>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Open Sans Extrabold"/>
            <a:ea typeface="Open Sans Extrabold"/>
            <a:cs typeface="Open Sans Extrabold"/>
            <a:sym typeface="Open Sans Extra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71437" algn="l"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000000"/>
            </a:solidFill>
            <a:effectLst/>
            <a:uFillTx/>
            <a:latin typeface="+mn-lt"/>
            <a:ea typeface="+mn-ea"/>
            <a:cs typeface="+mn-cs"/>
            <a:sym typeface="Overpass Heavy"/>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024EB7848EEFF04AA03F951F07681284" ma:contentTypeVersion="7" ma:contentTypeDescription="Ein neues Dokument erstellen." ma:contentTypeScope="" ma:versionID="fad2dd7631af49269bd1fc052692524c">
  <xsd:schema xmlns:xsd="http://www.w3.org/2001/XMLSchema" xmlns:xs="http://www.w3.org/2001/XMLSchema" xmlns:p="http://schemas.microsoft.com/office/2006/metadata/properties" xmlns:ns2="fbec27ce-6600-45c4-8035-18efa7ec7330" xmlns:ns3="9c69bfb5-b349-4362-8fd6-c8712313ba2c" targetNamespace="http://schemas.microsoft.com/office/2006/metadata/properties" ma:root="true" ma:fieldsID="e37b8929e55bb272c077a6c00fc30ca2" ns2:_="" ns3:_="">
    <xsd:import namespace="fbec27ce-6600-45c4-8035-18efa7ec7330"/>
    <xsd:import namespace="9c69bfb5-b349-4362-8fd6-c8712313ba2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ec27ce-6600-45c4-8035-18efa7ec73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69bfb5-b349-4362-8fd6-c8712313ba2c"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9166F3-7F86-42E7-B67B-55D0FD6D8419}">
  <ds:schemaRefs>
    <ds:schemaRef ds:uri="http://schemas.microsoft.com/office/2006/documentManagement/types"/>
    <ds:schemaRef ds:uri="http://schemas.microsoft.com/office/2006/metadata/properties"/>
    <ds:schemaRef ds:uri="http://purl.org/dc/elements/1.1/"/>
    <ds:schemaRef ds:uri="http://purl.org/dc/terms/"/>
    <ds:schemaRef ds:uri="fbec27ce-6600-45c4-8035-18efa7ec7330"/>
    <ds:schemaRef ds:uri="http://purl.org/dc/dcmitype/"/>
    <ds:schemaRef ds:uri="http://schemas.microsoft.com/office/infopath/2007/PartnerControls"/>
    <ds:schemaRef ds:uri="http://schemas.openxmlformats.org/package/2006/metadata/core-properties"/>
    <ds:schemaRef ds:uri="9c69bfb5-b349-4362-8fd6-c8712313ba2c"/>
    <ds:schemaRef ds:uri="http://www.w3.org/XML/1998/namespace"/>
  </ds:schemaRefs>
</ds:datastoreItem>
</file>

<file path=customXml/itemProps2.xml><?xml version="1.0" encoding="utf-8"?>
<ds:datastoreItem xmlns:ds="http://schemas.openxmlformats.org/officeDocument/2006/customXml" ds:itemID="{57647DBC-5F67-49CB-942D-D540120ECF89}">
  <ds:schemaRefs>
    <ds:schemaRef ds:uri="http://schemas.microsoft.com/sharepoint/v3/contenttype/forms"/>
  </ds:schemaRefs>
</ds:datastoreItem>
</file>

<file path=customXml/itemProps3.xml><?xml version="1.0" encoding="utf-8"?>
<ds:datastoreItem xmlns:ds="http://schemas.openxmlformats.org/officeDocument/2006/customXml" ds:itemID="{975CBE42-AAF6-43D8-AE0B-5FB6F4571E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ec27ce-6600-45c4-8035-18efa7ec7330"/>
    <ds:schemaRef ds:uri="9c69bfb5-b349-4362-8fd6-c8712313ba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1284</Words>
  <Application>Microsoft Office PowerPoint</Application>
  <PresentationFormat>Benutzerdefiniert</PresentationFormat>
  <Paragraphs>135</Paragraphs>
  <Slides>46</Slides>
  <Notes>12</Notes>
  <HiddenSlides>12</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46</vt:i4>
      </vt:variant>
    </vt:vector>
  </HeadingPairs>
  <TitlesOfParts>
    <vt:vector size="54" baseType="lpstr">
      <vt:lpstr>Arial</vt:lpstr>
      <vt:lpstr>Calibri</vt:lpstr>
      <vt:lpstr>Helvetica Neue</vt:lpstr>
      <vt:lpstr>Open Sans Extrabold</vt:lpstr>
      <vt:lpstr>Overpass Heavy</vt:lpstr>
      <vt:lpstr>Söhne</vt:lpstr>
      <vt:lpstr>Wingdings</vt:lpstr>
      <vt:lpstr>1_Office Theme</vt:lpstr>
      <vt:lpstr>GEneral Introduction </vt:lpstr>
      <vt:lpstr>PowerPoint-Präsentation</vt:lpstr>
      <vt:lpstr>Personal Introduction</vt:lpstr>
      <vt:lpstr>Chat</vt:lpstr>
      <vt:lpstr>Course handbook </vt:lpstr>
      <vt:lpstr>Organizational Matters</vt:lpstr>
      <vt:lpstr>Zoom</vt:lpstr>
      <vt:lpstr>PowerPoint-Präsentation</vt:lpstr>
      <vt:lpstr>PowerPoint-Präsentation</vt:lpstr>
      <vt:lpstr>PowerPoint-Präsentation</vt:lpstr>
      <vt:lpstr>Participation Forms</vt:lpstr>
      <vt:lpstr>First Breakout</vt:lpstr>
      <vt:lpstr>PowerPoint-Präsentation</vt:lpstr>
      <vt:lpstr>Intro to Neural nets</vt:lpstr>
      <vt:lpstr>PowerPoint-Präsentation</vt:lpstr>
      <vt:lpstr>Artificial Intelligence</vt:lpstr>
      <vt:lpstr>PowerPoint-Präsentation</vt:lpstr>
      <vt:lpstr>PowerPoint-Präsentation</vt:lpstr>
      <vt:lpstr>PowerPoint-Präsentation</vt:lpstr>
      <vt:lpstr>PowerPoint-Präsentation</vt:lpstr>
      <vt:lpstr>Coursera Registration</vt:lpstr>
      <vt:lpstr>PowerPoint-Präsentation</vt:lpstr>
      <vt:lpstr>PowerPoint-Präsentation</vt:lpstr>
      <vt:lpstr>PowerPoint-Präsentation</vt:lpstr>
      <vt:lpstr>PowerPoint-Präsentation</vt:lpstr>
      <vt:lpstr>PowerPoint-Präsentation</vt:lpstr>
      <vt:lpstr>Exercises (Labs)</vt:lpstr>
      <vt:lpstr>Exercises</vt:lpstr>
      <vt:lpstr>Overcoming obstacles</vt:lpstr>
      <vt:lpstr>Unexcpected Discoveries</vt:lpstr>
      <vt:lpstr>Anything else</vt:lpstr>
      <vt:lpstr>Exercises: Who will present next week?</vt:lpstr>
      <vt:lpstr>Projects</vt:lpstr>
      <vt:lpstr>Default Project</vt:lpstr>
      <vt:lpstr>PowerPoint-Präsentation</vt:lpstr>
      <vt:lpstr>PowerPoint-Präsentation</vt:lpstr>
      <vt:lpstr>project interests</vt:lpstr>
      <vt:lpstr>Google Colab</vt:lpstr>
      <vt:lpstr>PowerPoint-Präsentation</vt:lpstr>
      <vt:lpstr>PowerPoint-Präsentation</vt:lpstr>
      <vt:lpstr>PowerPoint-Präsentation</vt:lpstr>
      <vt:lpstr>PowerPoint-Präsentation</vt:lpstr>
      <vt:lpstr>PowerPoint-Präsentation</vt:lpstr>
      <vt:lpstr>PowerPoint-Präsentation</vt:lpstr>
      <vt:lpstr>Development EnvironmentS</vt:lpstr>
      <vt:lpstr>Tasks Until 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Steffen</dc:creator>
  <cp:lastModifiedBy>Jake Petersen</cp:lastModifiedBy>
  <cp:revision>510</cp:revision>
  <cp:lastPrinted>2019-09-12T18:54:13Z</cp:lastPrinted>
  <dcterms:modified xsi:type="dcterms:W3CDTF">2023-10-23T11:41:15Z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0x010100024EB7848EEFF04AA03F951F07681284</vt:lpwstr>
  </property>
</Properties>
</file>